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Alatsi" panose="020B0604020202020204" charset="0"/>
      <p:regular r:id="rId19"/>
    </p:embeddedFont>
    <p:embeddedFont>
      <p:font typeface="Open Sans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2" d="100"/>
          <a:sy n="32" d="100"/>
        </p:scale>
        <p:origin x="29" y="71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sv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9FC5EA-EA77-47AE-85CE-B8B23AB1FA30}" type="datetimeFigureOut">
              <a:rPr lang="en-US" smtClean="0"/>
              <a:t>3/7/2025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DDF464-3B9E-4476-A91B-ECD500A90C88}" type="slidenum">
              <a:rPr lang="en-US" smtClean="0"/>
              <a:t>‹#›</a:t>
            </a:fld>
            <a:endParaRPr lang="en-US"/>
          </a:p>
        </p:txBody>
      </p:sp>
    </p:spTree>
    <p:extLst>
      <p:ext uri="{BB962C8B-B14F-4D97-AF65-F5344CB8AC3E}">
        <p14:creationId xmlns:p14="http://schemas.microsoft.com/office/powerpoint/2010/main" val="20311048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This presentation is on the analysis of the paper – Reasoning or reciting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1</a:t>
            </a:fld>
            <a:endParaRPr lang="en-US"/>
          </a:p>
        </p:txBody>
      </p:sp>
    </p:spTree>
    <p:extLst>
      <p:ext uri="{BB962C8B-B14F-4D97-AF65-F5344CB8AC3E}">
        <p14:creationId xmlns:p14="http://schemas.microsoft.com/office/powerpoint/2010/main" val="17720083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This is where my perspective differs slightly from the authors..</a:t>
            </a: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reason that the models perform poorly on their counterfactual tasks—it’s that the models they tested were never trained to reason in the first place. Most current LLMs are optimized for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text-generation and not actual reasoning</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or  structured problem-solving.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So their struggles on counterfactual tasks aren’t surprising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11</a:t>
            </a:fld>
            <a:endParaRPr lang="en-US"/>
          </a:p>
        </p:txBody>
      </p:sp>
    </p:spTree>
    <p:extLst>
      <p:ext uri="{BB962C8B-B14F-4D97-AF65-F5344CB8AC3E}">
        <p14:creationId xmlns:p14="http://schemas.microsoft.com/office/powerpoint/2010/main" val="4470131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They were on the right track in identifying that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thinking time and structured problem-solving improve reasoning.</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They even found that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CoT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used by humans to tackle new situations led to slight improvements</a:t>
            </a: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12</a:t>
            </a:fld>
            <a:endParaRPr lang="en-US"/>
          </a:p>
        </p:txBody>
      </p:sp>
    </p:spTree>
    <p:extLst>
      <p:ext uri="{BB962C8B-B14F-4D97-AF65-F5344CB8AC3E}">
        <p14:creationId xmlns:p14="http://schemas.microsoft.com/office/powerpoint/2010/main" val="33884789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Now,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what if models were actually trained to reason?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Enter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reasoning-augmented models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like:</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GPT O1 &amp; O3-mini</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These models have been trained to spend more time thinking through problems before they respond, much like a person would. </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DeepSeek-R1</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which uses RL without supervised fine-tuning and develops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emergent reasoning behaviors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like self-reflection, re-evaluating mistakes, and even recognizing “aha moments.”</a:t>
            </a:r>
          </a:p>
          <a:p>
            <a:pPr marL="45720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Instead of being told how to think, these models learn reasoning structures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by trial and error</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through reward signals.</a:t>
            </a:r>
          </a:p>
          <a:p>
            <a:pPr marL="45720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These models don’t just generate responses based on probabilities—they actively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think before answering, just like humans would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13</a:t>
            </a:fld>
            <a:endParaRPr lang="en-US"/>
          </a:p>
        </p:txBody>
      </p:sp>
    </p:spTree>
    <p:extLst>
      <p:ext uri="{BB962C8B-B14F-4D97-AF65-F5344CB8AC3E}">
        <p14:creationId xmlns:p14="http://schemas.microsoft.com/office/powerpoint/2010/main" val="32033934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This paper provides a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great foundation</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but future work should:</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Compare reasoning-augmented models with traditional LMs on counterfactual tasks.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Test how RL-trained models adapt to new conditions.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Investigate whether these models can truly bridge the gap between default and counterfactual reasoning.</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14</a:t>
            </a:fld>
            <a:endParaRPr lang="en-US"/>
          </a:p>
        </p:txBody>
      </p:sp>
    </p:spTree>
    <p:extLst>
      <p:ext uri="{BB962C8B-B14F-4D97-AF65-F5344CB8AC3E}">
        <p14:creationId xmlns:p14="http://schemas.microsoft.com/office/powerpoint/2010/main" val="24651109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To sum up:</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paper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rightly identifies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that LMs struggle with counterfactual reasoning.</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But the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models they tested lacked reasoning capabilities by design.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Newer models like GPT O1 and DeepSeek-R1 </a:t>
            </a:r>
            <a:r>
              <a:rPr lang="en-US" sz="1800" b="1" kern="100" dirty="0" err="1">
                <a:effectLst/>
                <a:latin typeface="Calibri" panose="020F0502020204030204" pitchFamily="34" charset="0"/>
                <a:ea typeface="Calibri" panose="020F0502020204030204" pitchFamily="34" charset="0"/>
                <a:cs typeface="Times New Roman" panose="02020603050405020304" pitchFamily="18" charset="0"/>
              </a:rPr>
              <a:t>shoow</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—when trained differently, LMs </a:t>
            </a:r>
            <a:r>
              <a:rPr lang="en-US" sz="1800" i="1" kern="100" dirty="0">
                <a:effectLst/>
                <a:latin typeface="Calibri" panose="020F0502020204030204" pitchFamily="34" charset="0"/>
                <a:ea typeface="Calibri" panose="020F0502020204030204" pitchFamily="34" charset="0"/>
                <a:cs typeface="Times New Roman" panose="02020603050405020304" pitchFamily="18" charset="0"/>
              </a:rPr>
              <a:t>can</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develop reasoning skills.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Future research should integrate these reasoning models into counterfactual testing</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to see if they truly close the gap.</a:t>
            </a: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big takeaway?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We may finally be moving beyond memorization—towards models that actually reason.</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15</a:t>
            </a:fld>
            <a:endParaRPr lang="en-US"/>
          </a:p>
        </p:txBody>
      </p:sp>
    </p:spTree>
    <p:extLst>
      <p:ext uri="{BB962C8B-B14F-4D97-AF65-F5344CB8AC3E}">
        <p14:creationId xmlns:p14="http://schemas.microsoft.com/office/powerpoint/2010/main" val="2397328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Large Language Models, or LLMs, have demonstrated remarkable performance across a wide range of NLP tasks. But there is a fundamental question that arises from their capabilities: are they actually reasoning, or just memorizing patterns</a:t>
            </a: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paper we’re discussing today tackles this head-on by evaluating LLMs on counterfactual tasks—tasks that challenge their ability to generalize beyond what they’ve seen before. The goal? To measure whether LMs can truly reason or if their success is limited to surface-level pattern recognition.</a:t>
            </a: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3</a:t>
            </a:fld>
            <a:endParaRPr lang="en-US"/>
          </a:p>
        </p:txBody>
      </p:sp>
    </p:spTree>
    <p:extLst>
      <p:ext uri="{BB962C8B-B14F-4D97-AF65-F5344CB8AC3E}">
        <p14:creationId xmlns:p14="http://schemas.microsoft.com/office/powerpoint/2010/main" val="40849765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From the paper that the authors present, I identify 3 main research questions:</a:t>
            </a:r>
          </a:p>
          <a:p>
            <a:pPr marL="342900" marR="0" lvl="0" indent="-342900">
              <a:lnSpc>
                <a:spcPct val="115000"/>
              </a:lnSpc>
              <a:spcAft>
                <a:spcPts val="800"/>
              </a:spcAft>
              <a:buFont typeface="+mj-lt"/>
              <a:buAutoNum type="arabicPeriod"/>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Do LMs use generalizable reasoning or just task-specific heuristics?</a:t>
            </a:r>
          </a:p>
          <a:p>
            <a:pPr marL="342900" marR="0" lvl="0" indent="-342900">
              <a:lnSpc>
                <a:spcPct val="115000"/>
              </a:lnSpc>
              <a:spcAft>
                <a:spcPts val="800"/>
              </a:spcAft>
              <a:buFont typeface="+mj-lt"/>
              <a:buAutoNum type="arabicPeriod"/>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How do LMs adapt when task conditions change?</a:t>
            </a:r>
          </a:p>
          <a:p>
            <a:pPr marL="342900" marR="0" lvl="0" indent="-342900">
              <a:lnSpc>
                <a:spcPct val="115000"/>
              </a:lnSpc>
              <a:spcAft>
                <a:spcPts val="800"/>
              </a:spcAft>
              <a:buFont typeface="+mj-lt"/>
              <a:buAutoNum type="arabicPeriod"/>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What are the fundamental limitations of current LMs in reasoning?</a:t>
            </a: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4</a:t>
            </a:fld>
            <a:endParaRPr lang="en-US"/>
          </a:p>
        </p:txBody>
      </p:sp>
    </p:spTree>
    <p:extLst>
      <p:ext uri="{BB962C8B-B14F-4D97-AF65-F5344CB8AC3E}">
        <p14:creationId xmlns:p14="http://schemas.microsoft.com/office/powerpoint/2010/main" val="5121009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authors evaluate LMs using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counterfactual tasks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—tasks where a small but meaningful change forces the model to adapt its reasoning process.</a:t>
            </a: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Some examples include:</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Arithmetic in a different numerical base (e.g., base-9 instead of base-10).</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Running code with a different indexing convention (e.g., 1-based instead of 0-based).</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Logical reasoning with intentionally counterintuitive premises.</a:t>
            </a: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They tested models like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GPT-4, GPT-3.5, Claude, and PaLM-2</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comparing their performance on default vs. counterfactual conditions.</a:t>
            </a: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5</a:t>
            </a:fld>
            <a:endParaRPr lang="en-US"/>
          </a:p>
        </p:txBody>
      </p:sp>
    </p:spTree>
    <p:extLst>
      <p:ext uri="{BB962C8B-B14F-4D97-AF65-F5344CB8AC3E}">
        <p14:creationId xmlns:p14="http://schemas.microsoft.com/office/powerpoint/2010/main" val="3525790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Before moving forward, let us define what a task is and what do the authors mean by default and counterfactual task. Mathematically, a task can be defined as a function mapping an input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X</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to an output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under some assumed world conditions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w</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LLM’s response is modeled as:</a:t>
            </a:r>
          </a:p>
          <a:p>
            <a:pPr marL="0" marR="0">
              <a:lnSpc>
                <a:spcPct val="115000"/>
              </a:lnSpc>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where </a:t>
            </a:r>
            <a:r>
              <a:rPr lang="en-US" sz="1800" b="1" kern="100" dirty="0" err="1">
                <a:effectLst/>
                <a:latin typeface="Calibri" panose="020F0502020204030204" pitchFamily="34" charset="0"/>
                <a:ea typeface="Calibri" panose="020F0502020204030204" pitchFamily="34" charset="0"/>
                <a:cs typeface="Times New Roman" panose="02020603050405020304" pitchFamily="18" charset="0"/>
              </a:rPr>
              <a:t>w_default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represents standard world conditions (e.g., base-10 arithmetic), and </a:t>
            </a:r>
            <a:r>
              <a:rPr lang="en-US" sz="1800" b="1" kern="100" dirty="0" err="1">
                <a:effectLst/>
                <a:latin typeface="Calibri" panose="020F0502020204030204" pitchFamily="34" charset="0"/>
                <a:ea typeface="Calibri" panose="020F0502020204030204" pitchFamily="34" charset="0"/>
                <a:cs typeface="Times New Roman" panose="02020603050405020304" pitchFamily="18" charset="0"/>
              </a:rPr>
              <a:t>w_cf</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represents counterfactual conditions (e.g., base-9 arithmetic) and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promptf</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and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promptw</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describe tasks and world models respectively. </a:t>
            </a: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As a control measure, authors also define ccc (counterfactual comprehension check) which is a simple task defined in counterfactual world to check if the model even understands this new scenario. For example, in arithmetic task, the CCC evaluates successor of the input number under each base.  </a:t>
            </a: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This approach systematically isolates whether models are reasoning or just applying memorized patterns.</a:t>
            </a:r>
          </a:p>
          <a:p>
            <a:pPr marL="0" marR="0">
              <a:lnSpc>
                <a:spcPct val="115000"/>
              </a:lnSpc>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1DDF464-3B9E-4476-A91B-ECD500A90C88}" type="slidenum">
              <a:rPr lang="en-US" smtClean="0"/>
              <a:t>6</a:t>
            </a:fld>
            <a:endParaRPr lang="en-US"/>
          </a:p>
        </p:txBody>
      </p:sp>
    </p:spTree>
    <p:extLst>
      <p:ext uri="{BB962C8B-B14F-4D97-AF65-F5344CB8AC3E}">
        <p14:creationId xmlns:p14="http://schemas.microsoft.com/office/powerpoint/2010/main" val="1021393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paper evaluates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11 counterfactual tasks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ranging from arithmetic and programming to chess and music transposition. The consistent theme? Each task requires the model to generalize beyond typical training data.</a:t>
            </a: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7</a:t>
            </a:fld>
            <a:endParaRPr lang="en-US"/>
          </a:p>
        </p:txBody>
      </p:sp>
    </p:spTree>
    <p:extLst>
      <p:ext uri="{BB962C8B-B14F-4D97-AF65-F5344CB8AC3E}">
        <p14:creationId xmlns:p14="http://schemas.microsoft.com/office/powerpoint/2010/main" val="10935030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So, these are the main findings of the authors from their counterfactual experiment</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LMs struggle significantly with counterfactual tasks and Performance drops are consistent across all models and tasks.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Common counterfactuals (like base-8 arithmetic) are handled slightly better.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Chain-of-Thought (</a:t>
            </a:r>
            <a:r>
              <a:rPr lang="en-US" sz="1800" b="1" kern="100" dirty="0" err="1">
                <a:effectLst/>
                <a:latin typeface="Calibri" panose="020F0502020204030204" pitchFamily="34" charset="0"/>
                <a:ea typeface="Calibri" panose="020F0502020204030204" pitchFamily="34" charset="0"/>
                <a:cs typeface="Times New Roman" panose="02020603050405020304" pitchFamily="18" charset="0"/>
              </a:rPr>
              <a:t>CoT</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 prompting helps, but not enough to eliminate the performance gap.</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This suggests that while LMs can solve problems within familiar settings, they fail to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truly reason</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when presented with unfamiliar variations.</a:t>
            </a:r>
          </a:p>
          <a:p>
            <a:pPr marL="0" marR="0">
              <a:lnSpc>
                <a:spcPct val="115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8</a:t>
            </a:fld>
            <a:endParaRPr lang="en-US"/>
          </a:p>
        </p:txBody>
      </p:sp>
    </p:spTree>
    <p:extLst>
      <p:ext uri="{BB962C8B-B14F-4D97-AF65-F5344CB8AC3E}">
        <p14:creationId xmlns:p14="http://schemas.microsoft.com/office/powerpoint/2010/main" val="28101116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15000"/>
              </a:lnSpc>
              <a:spcAft>
                <a:spcPts val="800"/>
              </a:spcAft>
              <a:buSzPts val="1000"/>
              <a:buFont typeface="Symbol" panose="05050102010706020507" pitchFamily="18" charset="2"/>
              <a:buChar char=""/>
              <a:tabLst>
                <a:tab pos="457200" algn="l"/>
              </a:tabLst>
            </a:pPr>
            <a:r>
              <a:rPr lang="en-US" sz="1800" b="1" kern="100" dirty="0" err="1">
                <a:effectLst/>
                <a:latin typeface="Calibri" panose="020F0502020204030204" pitchFamily="34" charset="0"/>
                <a:ea typeface="Calibri" panose="020F0502020204030204" pitchFamily="34" charset="0"/>
                <a:cs typeface="Times New Roman" panose="02020603050405020304" pitchFamily="18" charset="0"/>
              </a:rPr>
              <a:t>CoT</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 prompting both zero-shot and few-shot helps slightly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but these models weren’t fundamentally designed to reason, which is why the improvements are limited.</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And more common or closer to default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counterfacrtuals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give better results which itself is another indication of memorization. </a:t>
            </a: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9</a:t>
            </a:fld>
            <a:endParaRPr lang="en-US"/>
          </a:p>
        </p:txBody>
      </p:sp>
    </p:spTree>
    <p:extLst>
      <p:ext uri="{BB962C8B-B14F-4D97-AF65-F5344CB8AC3E}">
        <p14:creationId xmlns:p14="http://schemas.microsoft.com/office/powerpoint/2010/main" val="6734906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Humans also struggle with counterfactual tasks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—but we adapt by breaking problems into smaller parts and reasoning through them logically. Even the authors argue that humans have the competence to generalize to new task conditions, even though it may sometimes require sufficient execution budget. However they then go on to say that modelling human intelligence may not be the goal of LMs</a:t>
            </a:r>
          </a:p>
          <a:p>
            <a:endParaRPr lang="en-US" dirty="0"/>
          </a:p>
        </p:txBody>
      </p:sp>
      <p:sp>
        <p:nvSpPr>
          <p:cNvPr id="4" name="Slide Number Placeholder 3"/>
          <p:cNvSpPr>
            <a:spLocks noGrp="1"/>
          </p:cNvSpPr>
          <p:nvPr>
            <p:ph type="sldNum" sz="quarter" idx="5"/>
          </p:nvPr>
        </p:nvSpPr>
        <p:spPr/>
        <p:txBody>
          <a:bodyPr/>
          <a:lstStyle/>
          <a:p>
            <a:fld id="{01DDF464-3B9E-4476-A91B-ECD500A90C88}" type="slidenum">
              <a:rPr lang="en-US" smtClean="0"/>
              <a:t>10</a:t>
            </a:fld>
            <a:endParaRPr lang="en-US"/>
          </a:p>
        </p:txBody>
      </p:sp>
    </p:spTree>
    <p:extLst>
      <p:ext uri="{BB962C8B-B14F-4D97-AF65-F5344CB8AC3E}">
        <p14:creationId xmlns:p14="http://schemas.microsoft.com/office/powerpoint/2010/main" val="35699964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hyperlink" Target="https://openai.com/index/introducing-openai-o1-preview/" TargetMode="External"/><Relationship Id="rId5" Type="http://schemas.openxmlformats.org/officeDocument/2006/relationships/hyperlink" Target="https://arxiv.org/pdf/2501.12948" TargetMode="External"/><Relationship Id="rId4" Type="http://schemas.openxmlformats.org/officeDocument/2006/relationships/hyperlink" Target="https://aclanthology.org/2024.naacl-long.102.pdf"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31071" y="0"/>
            <a:ext cx="4239083" cy="10287000"/>
            <a:chOff x="0" y="0"/>
            <a:chExt cx="5652111" cy="13716000"/>
          </a:xfrm>
        </p:grpSpPr>
        <p:grpSp>
          <p:nvGrpSpPr>
            <p:cNvPr id="3" name="Group 3"/>
            <p:cNvGrpSpPr/>
            <p:nvPr/>
          </p:nvGrpSpPr>
          <p:grpSpPr>
            <a:xfrm>
              <a:off x="2826056" y="0"/>
              <a:ext cx="2826056" cy="13716000"/>
              <a:chOff x="0" y="0"/>
              <a:chExt cx="558233" cy="2709333"/>
            </a:xfrm>
          </p:grpSpPr>
          <p:sp>
            <p:nvSpPr>
              <p:cNvPr id="4" name="Freeform 4"/>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E0D9"/>
              </a:solidFill>
            </p:spPr>
          </p:sp>
          <p:sp>
            <p:nvSpPr>
              <p:cNvPr id="5" name="TextBox 5"/>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413028" y="0"/>
              <a:ext cx="2826056" cy="13716000"/>
              <a:chOff x="0" y="0"/>
              <a:chExt cx="558233" cy="2709333"/>
            </a:xfrm>
          </p:grpSpPr>
          <p:sp>
            <p:nvSpPr>
              <p:cNvPr id="7" name="Freeform 7"/>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9FC3D0"/>
              </a:solidFill>
            </p:spPr>
          </p:sp>
          <p:sp>
            <p:nvSpPr>
              <p:cNvPr id="8" name="TextBox 8"/>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0" y="0"/>
              <a:ext cx="2826056" cy="13716000"/>
              <a:chOff x="0" y="0"/>
              <a:chExt cx="558233" cy="2709333"/>
            </a:xfrm>
          </p:grpSpPr>
          <p:sp>
            <p:nvSpPr>
              <p:cNvPr id="10" name="Freeform 10"/>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C7C6"/>
              </a:solidFill>
            </p:spPr>
          </p:sp>
          <p:sp>
            <p:nvSpPr>
              <p:cNvPr id="11" name="TextBox 11"/>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sp>
        <p:nvSpPr>
          <p:cNvPr id="12" name="TextBox 12"/>
          <p:cNvSpPr txBox="1"/>
          <p:nvPr/>
        </p:nvSpPr>
        <p:spPr>
          <a:xfrm>
            <a:off x="4722192" y="1890202"/>
            <a:ext cx="12448869" cy="3737266"/>
          </a:xfrm>
          <a:prstGeom prst="rect">
            <a:avLst/>
          </a:prstGeom>
        </p:spPr>
        <p:txBody>
          <a:bodyPr lIns="0" tIns="0" rIns="0" bIns="0" rtlCol="0" anchor="t">
            <a:spAutoFit/>
          </a:bodyPr>
          <a:lstStyle/>
          <a:p>
            <a:pPr algn="ctr">
              <a:lnSpc>
                <a:spcPts val="9604"/>
              </a:lnSpc>
            </a:pPr>
            <a:r>
              <a:rPr lang="en-US" sz="9901">
                <a:solidFill>
                  <a:srgbClr val="000000"/>
                </a:solidFill>
                <a:latin typeface="Alatsi"/>
                <a:ea typeface="Alatsi"/>
                <a:cs typeface="Alatsi"/>
                <a:sym typeface="Alatsi"/>
              </a:rPr>
              <a:t>ARE WE TEACHING MACHINES TO REASON, OR JUST TO RECITE?</a:t>
            </a:r>
          </a:p>
        </p:txBody>
      </p:sp>
      <p:sp>
        <p:nvSpPr>
          <p:cNvPr id="13" name="Freeform 13"/>
          <p:cNvSpPr/>
          <p:nvPr/>
        </p:nvSpPr>
        <p:spPr>
          <a:xfrm>
            <a:off x="12826978"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4" name="TextBox 14"/>
          <p:cNvSpPr txBox="1"/>
          <p:nvPr/>
        </p:nvSpPr>
        <p:spPr>
          <a:xfrm>
            <a:off x="4633952" y="6469533"/>
            <a:ext cx="12625348" cy="978279"/>
          </a:xfrm>
          <a:prstGeom prst="rect">
            <a:avLst/>
          </a:prstGeom>
        </p:spPr>
        <p:txBody>
          <a:bodyPr lIns="0" tIns="0" rIns="0" bIns="0" rtlCol="0" anchor="t">
            <a:spAutoFit/>
          </a:bodyPr>
          <a:lstStyle/>
          <a:p>
            <a:pPr algn="ctr">
              <a:lnSpc>
                <a:spcPts val="8029"/>
              </a:lnSpc>
            </a:pPr>
            <a:r>
              <a:rPr lang="en-US" sz="5735">
                <a:solidFill>
                  <a:srgbClr val="000000"/>
                </a:solidFill>
                <a:latin typeface="Alatsi"/>
                <a:ea typeface="Alatsi"/>
                <a:cs typeface="Alatsi"/>
                <a:sym typeface="Alatsi"/>
              </a:rPr>
              <a:t>Presented By : Nipun Gupta</a:t>
            </a:r>
          </a:p>
        </p:txBody>
      </p:sp>
      <p:sp>
        <p:nvSpPr>
          <p:cNvPr id="15" name="Freeform 15"/>
          <p:cNvSpPr/>
          <p:nvPr/>
        </p:nvSpPr>
        <p:spPr>
          <a:xfrm>
            <a:off x="11118095" y="9258300"/>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pic>
        <p:nvPicPr>
          <p:cNvPr id="20" name="Audio 19">
            <a:hlinkClick r:id="" action="ppaction://media"/>
            <a:extLst>
              <a:ext uri="{FF2B5EF4-FFF2-40B4-BE49-F238E27FC236}">
                <a16:creationId xmlns:a16="http://schemas.microsoft.com/office/drawing/2014/main" id="{CCC09896-AB43-1AD9-9B1B-BC7B6784A5C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35"/>
    </mc:Choice>
    <mc:Fallback>
      <p:transition spd="slow" advTm="4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2725699" y="234835"/>
            <a:ext cx="13133456" cy="2946051"/>
          </a:xfrm>
          <a:prstGeom prst="rect">
            <a:avLst/>
          </a:prstGeom>
        </p:spPr>
        <p:txBody>
          <a:bodyPr lIns="0" tIns="0" rIns="0" bIns="0" rtlCol="0" anchor="t">
            <a:spAutoFit/>
          </a:bodyPr>
          <a:lstStyle/>
          <a:p>
            <a:pPr algn="ctr">
              <a:lnSpc>
                <a:spcPts val="11857"/>
              </a:lnSpc>
            </a:pPr>
            <a:r>
              <a:rPr lang="en-US" sz="8469">
                <a:solidFill>
                  <a:srgbClr val="000000"/>
                </a:solidFill>
                <a:latin typeface="Alatsi"/>
                <a:ea typeface="Alatsi"/>
                <a:cs typeface="Alatsi"/>
                <a:sym typeface="Alatsi"/>
              </a:rPr>
              <a:t>DISCUSSION</a:t>
            </a:r>
          </a:p>
          <a:p>
            <a:pPr algn="ctr">
              <a:lnSpc>
                <a:spcPts val="11857"/>
              </a:lnSpc>
            </a:pPr>
            <a:endParaRPr lang="en-US" sz="8469">
              <a:solidFill>
                <a:srgbClr val="000000"/>
              </a:solidFill>
              <a:latin typeface="Alatsi"/>
              <a:ea typeface="Alatsi"/>
              <a:cs typeface="Alatsi"/>
              <a:sym typeface="Alatsi"/>
            </a:endParaRPr>
          </a:p>
        </p:txBody>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9</a:t>
              </a:r>
            </a:p>
          </p:txBody>
        </p:sp>
      </p:grpSp>
      <p:sp>
        <p:nvSpPr>
          <p:cNvPr id="11" name="Freeform 11"/>
          <p:cNvSpPr/>
          <p:nvPr/>
        </p:nvSpPr>
        <p:spPr>
          <a:xfrm>
            <a:off x="-3482681"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TextBox 12"/>
          <p:cNvSpPr txBox="1"/>
          <p:nvPr/>
        </p:nvSpPr>
        <p:spPr>
          <a:xfrm>
            <a:off x="1431877" y="2278471"/>
            <a:ext cx="14942769" cy="6801846"/>
          </a:xfrm>
          <a:prstGeom prst="rect">
            <a:avLst/>
          </a:prstGeom>
        </p:spPr>
        <p:txBody>
          <a:bodyPr lIns="0" tIns="0" rIns="0" bIns="0" rtlCol="0" anchor="t">
            <a:spAutoFit/>
          </a:bodyPr>
          <a:lstStyle/>
          <a:p>
            <a:pPr marL="816186" lvl="1" indent="-408093" algn="l">
              <a:lnSpc>
                <a:spcPts val="6048"/>
              </a:lnSpc>
              <a:buFont typeface="Arial"/>
              <a:buChar char="•"/>
            </a:pPr>
            <a:r>
              <a:rPr lang="en-US" sz="3780">
                <a:solidFill>
                  <a:srgbClr val="000000"/>
                </a:solidFill>
                <a:latin typeface="Alatsi"/>
                <a:ea typeface="Alatsi"/>
                <a:cs typeface="Alatsi"/>
                <a:sym typeface="Alatsi"/>
              </a:rPr>
              <a:t>Human vs. LM Performance: Humans may initially struggle with counterfactuals but can adapt.</a:t>
            </a:r>
          </a:p>
          <a:p>
            <a:pPr marL="816186" lvl="1" indent="-408093" algn="l">
              <a:lnSpc>
                <a:spcPts val="6048"/>
              </a:lnSpc>
              <a:buFont typeface="Arial"/>
              <a:buChar char="•"/>
            </a:pPr>
            <a:r>
              <a:rPr lang="en-US" sz="3780">
                <a:solidFill>
                  <a:srgbClr val="000000"/>
                </a:solidFill>
                <a:latin typeface="Alatsi"/>
                <a:ea typeface="Alatsi"/>
                <a:cs typeface="Alatsi"/>
                <a:sym typeface="Alatsi"/>
              </a:rPr>
              <a:t>Role of Task-Specific Reasoning: Memorization works well for known tasks but lacks adaptability.</a:t>
            </a:r>
          </a:p>
          <a:p>
            <a:pPr marL="816186" lvl="1" indent="-408093" algn="l">
              <a:lnSpc>
                <a:spcPts val="6048"/>
              </a:lnSpc>
              <a:buFont typeface="Arial"/>
              <a:buChar char="•"/>
            </a:pPr>
            <a:r>
              <a:rPr lang="en-US" sz="3780">
                <a:solidFill>
                  <a:srgbClr val="000000"/>
                </a:solidFill>
                <a:latin typeface="Alatsi"/>
                <a:ea typeface="Alatsi"/>
                <a:cs typeface="Alatsi"/>
                <a:sym typeface="Alatsi"/>
              </a:rPr>
              <a:t>Importance of Counterfactual Evaluation: Helps assess model robustness beyond training patterns.</a:t>
            </a:r>
          </a:p>
          <a:p>
            <a:pPr marL="816186" lvl="1" indent="-408093" algn="l">
              <a:lnSpc>
                <a:spcPts val="6048"/>
              </a:lnSpc>
              <a:buFont typeface="Arial"/>
              <a:buChar char="•"/>
            </a:pPr>
            <a:r>
              <a:rPr lang="en-US" sz="3780">
                <a:solidFill>
                  <a:srgbClr val="000000"/>
                </a:solidFill>
                <a:latin typeface="Alatsi"/>
                <a:ea typeface="Alatsi"/>
                <a:cs typeface="Alatsi"/>
                <a:sym typeface="Alatsi"/>
              </a:rPr>
              <a:t>Future Considerations: Can architectural or training improvements enhance counterfactual generalization?</a:t>
            </a:r>
          </a:p>
          <a:p>
            <a:pPr algn="l">
              <a:lnSpc>
                <a:spcPts val="5888"/>
              </a:lnSpc>
            </a:pPr>
            <a:endParaRPr lang="en-US" sz="3780">
              <a:solidFill>
                <a:srgbClr val="000000"/>
              </a:solidFill>
              <a:latin typeface="Alatsi"/>
              <a:ea typeface="Alatsi"/>
              <a:cs typeface="Alatsi"/>
              <a:sym typeface="Alatsi"/>
            </a:endParaRPr>
          </a:p>
        </p:txBody>
      </p:sp>
      <p:pic>
        <p:nvPicPr>
          <p:cNvPr id="15" name="Audio 14">
            <a:hlinkClick r:id="" action="ppaction://media"/>
            <a:extLst>
              <a:ext uri="{FF2B5EF4-FFF2-40B4-BE49-F238E27FC236}">
                <a16:creationId xmlns:a16="http://schemas.microsoft.com/office/drawing/2014/main" id="{A195A399-269B-C626-DCDE-EE1C8AF4056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536"/>
    </mc:Choice>
    <mc:Fallback>
      <p:transition spd="slow" advTm="21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2725699" y="234835"/>
            <a:ext cx="13133456" cy="2946051"/>
          </a:xfrm>
          <a:prstGeom prst="rect">
            <a:avLst/>
          </a:prstGeom>
        </p:spPr>
        <p:txBody>
          <a:bodyPr lIns="0" tIns="0" rIns="0" bIns="0" rtlCol="0" anchor="t">
            <a:spAutoFit/>
          </a:bodyPr>
          <a:lstStyle/>
          <a:p>
            <a:pPr algn="ctr">
              <a:lnSpc>
                <a:spcPts val="11857"/>
              </a:lnSpc>
            </a:pPr>
            <a:r>
              <a:rPr lang="en-US" sz="8469">
                <a:solidFill>
                  <a:srgbClr val="000000"/>
                </a:solidFill>
                <a:latin typeface="Alatsi"/>
                <a:ea typeface="Alatsi"/>
                <a:cs typeface="Alatsi"/>
                <a:sym typeface="Alatsi"/>
              </a:rPr>
              <a:t>MY TAKE ON THE PAPER</a:t>
            </a:r>
          </a:p>
          <a:p>
            <a:pPr algn="ctr">
              <a:lnSpc>
                <a:spcPts val="11857"/>
              </a:lnSpc>
            </a:pPr>
            <a:endParaRPr lang="en-US" sz="8469">
              <a:solidFill>
                <a:srgbClr val="000000"/>
              </a:solidFill>
              <a:latin typeface="Alatsi"/>
              <a:ea typeface="Alatsi"/>
              <a:cs typeface="Alatsi"/>
              <a:sym typeface="Alatsi"/>
            </a:endParaRPr>
          </a:p>
        </p:txBody>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10</a:t>
              </a:r>
            </a:p>
          </p:txBody>
        </p:sp>
      </p:grpSp>
      <p:sp>
        <p:nvSpPr>
          <p:cNvPr id="11" name="Freeform 11"/>
          <p:cNvSpPr/>
          <p:nvPr/>
        </p:nvSpPr>
        <p:spPr>
          <a:xfrm>
            <a:off x="-3482681"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TextBox 12"/>
          <p:cNvSpPr txBox="1"/>
          <p:nvPr/>
        </p:nvSpPr>
        <p:spPr>
          <a:xfrm>
            <a:off x="1807676" y="2278471"/>
            <a:ext cx="14672649" cy="6801846"/>
          </a:xfrm>
          <a:prstGeom prst="rect">
            <a:avLst/>
          </a:prstGeom>
        </p:spPr>
        <p:txBody>
          <a:bodyPr lIns="0" tIns="0" rIns="0" bIns="0" rtlCol="0" anchor="t">
            <a:spAutoFit/>
          </a:bodyPr>
          <a:lstStyle/>
          <a:p>
            <a:pPr marL="816186" lvl="1" indent="-408093" algn="l">
              <a:lnSpc>
                <a:spcPts val="6048"/>
              </a:lnSpc>
              <a:buFont typeface="Arial"/>
              <a:buChar char="•"/>
            </a:pPr>
            <a:r>
              <a:rPr lang="en-US" sz="3780">
                <a:solidFill>
                  <a:srgbClr val="000000"/>
                </a:solidFill>
                <a:latin typeface="Alatsi"/>
                <a:ea typeface="Alatsi"/>
                <a:cs typeface="Alatsi"/>
                <a:sym typeface="Alatsi"/>
              </a:rPr>
              <a:t>While the paper presents a strong analysis across multiple tasks, the models tested may not be designed for reasoning.</a:t>
            </a:r>
          </a:p>
          <a:p>
            <a:pPr marL="816186" lvl="1" indent="-408093" algn="l">
              <a:lnSpc>
                <a:spcPts val="6048"/>
              </a:lnSpc>
              <a:buFont typeface="Arial"/>
              <a:buChar char="•"/>
            </a:pPr>
            <a:r>
              <a:rPr lang="en-US" sz="3780">
                <a:solidFill>
                  <a:srgbClr val="000000"/>
                </a:solidFill>
                <a:latin typeface="Alatsi"/>
                <a:ea typeface="Alatsi"/>
                <a:cs typeface="Alatsi"/>
                <a:sym typeface="Alatsi"/>
              </a:rPr>
              <a:t>Most current LMs are trained for test-generation rather than structured logical reasoning.</a:t>
            </a:r>
          </a:p>
          <a:p>
            <a:pPr marL="816186" lvl="1" indent="-408093" algn="l">
              <a:lnSpc>
                <a:spcPts val="6048"/>
              </a:lnSpc>
              <a:buFont typeface="Arial"/>
              <a:buChar char="•"/>
            </a:pPr>
            <a:r>
              <a:rPr lang="en-US" sz="3780">
                <a:solidFill>
                  <a:srgbClr val="000000"/>
                </a:solidFill>
                <a:latin typeface="Alatsi"/>
                <a:ea typeface="Alatsi"/>
                <a:cs typeface="Alatsi"/>
                <a:sym typeface="Alatsi"/>
              </a:rPr>
              <a:t>The poor counterfactual performance may stem from this lack of explicit reasoning training rather than an inherent limitation of LMs.</a:t>
            </a:r>
          </a:p>
          <a:p>
            <a:pPr algn="l">
              <a:lnSpc>
                <a:spcPts val="6048"/>
              </a:lnSpc>
            </a:pPr>
            <a:endParaRPr lang="en-US" sz="3780">
              <a:solidFill>
                <a:srgbClr val="000000"/>
              </a:solidFill>
              <a:latin typeface="Alatsi"/>
              <a:ea typeface="Alatsi"/>
              <a:cs typeface="Alatsi"/>
              <a:sym typeface="Alatsi"/>
            </a:endParaRPr>
          </a:p>
          <a:p>
            <a:pPr algn="l">
              <a:lnSpc>
                <a:spcPts val="5888"/>
              </a:lnSpc>
            </a:pPr>
            <a:endParaRPr lang="en-US" sz="3780">
              <a:solidFill>
                <a:srgbClr val="000000"/>
              </a:solidFill>
              <a:latin typeface="Alatsi"/>
              <a:ea typeface="Alatsi"/>
              <a:cs typeface="Alatsi"/>
              <a:sym typeface="Alatsi"/>
            </a:endParaRPr>
          </a:p>
        </p:txBody>
      </p:sp>
      <p:pic>
        <p:nvPicPr>
          <p:cNvPr id="14" name="Audio 13">
            <a:hlinkClick r:id="" action="ppaction://media"/>
            <a:extLst>
              <a:ext uri="{FF2B5EF4-FFF2-40B4-BE49-F238E27FC236}">
                <a16:creationId xmlns:a16="http://schemas.microsoft.com/office/drawing/2014/main" id="{115A7157-E6F5-271C-5162-62AC5E5E7B9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911"/>
    </mc:Choice>
    <mc:Fallback>
      <p:transition spd="slow" advTm="18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1728772" y="119238"/>
            <a:ext cx="14830455" cy="2946051"/>
          </a:xfrm>
          <a:prstGeom prst="rect">
            <a:avLst/>
          </a:prstGeom>
        </p:spPr>
        <p:txBody>
          <a:bodyPr lIns="0" tIns="0" rIns="0" bIns="0" rtlCol="0" anchor="t">
            <a:spAutoFit/>
          </a:bodyPr>
          <a:lstStyle/>
          <a:p>
            <a:pPr algn="ctr">
              <a:lnSpc>
                <a:spcPts val="11857"/>
              </a:lnSpc>
            </a:pPr>
            <a:r>
              <a:rPr lang="en-US" sz="8469">
                <a:solidFill>
                  <a:srgbClr val="000000"/>
                </a:solidFill>
                <a:latin typeface="Alatsi"/>
                <a:ea typeface="Alatsi"/>
                <a:cs typeface="Alatsi"/>
                <a:sym typeface="Alatsi"/>
              </a:rPr>
              <a:t>HUMAN VS. MODEL REASONING</a:t>
            </a:r>
          </a:p>
          <a:p>
            <a:pPr algn="ctr">
              <a:lnSpc>
                <a:spcPts val="11857"/>
              </a:lnSpc>
            </a:pPr>
            <a:endParaRPr lang="en-US" sz="8469">
              <a:solidFill>
                <a:srgbClr val="000000"/>
              </a:solidFill>
              <a:latin typeface="Alatsi"/>
              <a:ea typeface="Alatsi"/>
              <a:cs typeface="Alatsi"/>
              <a:sym typeface="Alatsi"/>
            </a:endParaRPr>
          </a:p>
        </p:txBody>
      </p:sp>
      <p:grpSp>
        <p:nvGrpSpPr>
          <p:cNvPr id="6" name="Group 6"/>
          <p:cNvGrpSpPr/>
          <p:nvPr/>
        </p:nvGrpSpPr>
        <p:grpSpPr>
          <a:xfrm>
            <a:off x="16477994" y="-15757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11</a:t>
              </a:r>
            </a:p>
          </p:txBody>
        </p:sp>
      </p:grpSp>
      <p:sp>
        <p:nvSpPr>
          <p:cNvPr id="11" name="TextBox 11"/>
          <p:cNvSpPr txBox="1"/>
          <p:nvPr/>
        </p:nvSpPr>
        <p:spPr>
          <a:xfrm>
            <a:off x="1821042" y="2456108"/>
            <a:ext cx="14942769" cy="5277846"/>
          </a:xfrm>
          <a:prstGeom prst="rect">
            <a:avLst/>
          </a:prstGeom>
        </p:spPr>
        <p:txBody>
          <a:bodyPr lIns="0" tIns="0" rIns="0" bIns="0" rtlCol="0" anchor="t">
            <a:spAutoFit/>
          </a:bodyPr>
          <a:lstStyle/>
          <a:p>
            <a:pPr marL="816186" lvl="1" indent="-408093" algn="l">
              <a:lnSpc>
                <a:spcPts val="6048"/>
              </a:lnSpc>
              <a:buFont typeface="Arial"/>
              <a:buChar char="•"/>
            </a:pPr>
            <a:r>
              <a:rPr lang="en-US" sz="3780">
                <a:solidFill>
                  <a:srgbClr val="000000"/>
                </a:solidFill>
                <a:latin typeface="Alatsi"/>
                <a:ea typeface="Alatsi"/>
                <a:cs typeface="Alatsi"/>
                <a:sym typeface="Alatsi"/>
              </a:rPr>
              <a:t>Humans also struggle with counterfactual tasks but can take time before answering and break problems down logically</a:t>
            </a:r>
          </a:p>
          <a:p>
            <a:pPr marL="816186" lvl="1" indent="-408093" algn="l">
              <a:lnSpc>
                <a:spcPts val="6048"/>
              </a:lnSpc>
              <a:buFont typeface="Arial"/>
              <a:buChar char="•"/>
            </a:pPr>
            <a:r>
              <a:rPr lang="en-US" sz="3780">
                <a:solidFill>
                  <a:srgbClr val="000000"/>
                </a:solidFill>
                <a:latin typeface="Alatsi"/>
                <a:ea typeface="Alatsi"/>
                <a:cs typeface="Alatsi"/>
                <a:sym typeface="Alatsi"/>
              </a:rPr>
              <a:t>Humans apply learned logical structures, while LMs generate responses based on probability from seen data.</a:t>
            </a:r>
          </a:p>
          <a:p>
            <a:pPr marL="816186" lvl="1" indent="-408093" algn="l">
              <a:lnSpc>
                <a:spcPts val="6048"/>
              </a:lnSpc>
              <a:buFont typeface="Arial"/>
              <a:buChar char="•"/>
            </a:pPr>
            <a:r>
              <a:rPr lang="en-US" sz="3780">
                <a:solidFill>
                  <a:srgbClr val="000000"/>
                </a:solidFill>
                <a:latin typeface="Alatsi"/>
                <a:ea typeface="Alatsi"/>
                <a:cs typeface="Alatsi"/>
                <a:sym typeface="Alatsi"/>
              </a:rPr>
              <a:t>CoT prompting helps, but only slightly, as these models were not designed to reason deeply.</a:t>
            </a:r>
          </a:p>
          <a:p>
            <a:pPr algn="l">
              <a:lnSpc>
                <a:spcPts val="5888"/>
              </a:lnSpc>
            </a:pPr>
            <a:endParaRPr lang="en-US" sz="3780">
              <a:solidFill>
                <a:srgbClr val="000000"/>
              </a:solidFill>
              <a:latin typeface="Alatsi"/>
              <a:ea typeface="Alatsi"/>
              <a:cs typeface="Alatsi"/>
              <a:sym typeface="Alatsi"/>
            </a:endParaRPr>
          </a:p>
        </p:txBody>
      </p:sp>
      <p:pic>
        <p:nvPicPr>
          <p:cNvPr id="14" name="Audio 13">
            <a:hlinkClick r:id="" action="ppaction://media"/>
            <a:extLst>
              <a:ext uri="{FF2B5EF4-FFF2-40B4-BE49-F238E27FC236}">
                <a16:creationId xmlns:a16="http://schemas.microsoft.com/office/drawing/2014/main" id="{28E91569-7E8D-B81E-AE25-2FCA85E1D2B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905"/>
    </mc:Choice>
    <mc:Fallback>
      <p:transition spd="slow" advTm="119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638103" y="31952"/>
            <a:ext cx="16230600" cy="2832733"/>
          </a:xfrm>
          <a:prstGeom prst="rect">
            <a:avLst/>
          </a:prstGeom>
        </p:spPr>
        <p:txBody>
          <a:bodyPr lIns="0" tIns="0" rIns="0" bIns="0" rtlCol="0" anchor="t">
            <a:spAutoFit/>
          </a:bodyPr>
          <a:lstStyle/>
          <a:p>
            <a:pPr algn="ctr">
              <a:lnSpc>
                <a:spcPts val="11340"/>
              </a:lnSpc>
            </a:pPr>
            <a:r>
              <a:rPr lang="en-US" sz="8100">
                <a:solidFill>
                  <a:srgbClr val="000000"/>
                </a:solidFill>
                <a:latin typeface="Alatsi"/>
                <a:ea typeface="Alatsi"/>
                <a:cs typeface="Alatsi"/>
                <a:sym typeface="Alatsi"/>
              </a:rPr>
              <a:t>EMERGING REASONING MODELS</a:t>
            </a:r>
          </a:p>
          <a:p>
            <a:pPr algn="ctr">
              <a:lnSpc>
                <a:spcPts val="11340"/>
              </a:lnSpc>
            </a:pPr>
            <a:endParaRPr lang="en-US" sz="8100">
              <a:solidFill>
                <a:srgbClr val="000000"/>
              </a:solidFill>
              <a:latin typeface="Alatsi"/>
              <a:ea typeface="Alatsi"/>
              <a:cs typeface="Alatsi"/>
              <a:sym typeface="Alatsi"/>
            </a:endParaRPr>
          </a:p>
        </p:txBody>
      </p:sp>
      <p:grpSp>
        <p:nvGrpSpPr>
          <p:cNvPr id="3" name="Group 3"/>
          <p:cNvGrpSpPr/>
          <p:nvPr/>
        </p:nvGrpSpPr>
        <p:grpSpPr>
          <a:xfrm>
            <a:off x="1390722" y="3364119"/>
            <a:ext cx="7362681" cy="4421131"/>
            <a:chOff x="0" y="0"/>
            <a:chExt cx="1939142" cy="1164413"/>
          </a:xfrm>
        </p:grpSpPr>
        <p:sp>
          <p:nvSpPr>
            <p:cNvPr id="4" name="Freeform 4"/>
            <p:cNvSpPr/>
            <p:nvPr/>
          </p:nvSpPr>
          <p:spPr>
            <a:xfrm>
              <a:off x="0" y="0"/>
              <a:ext cx="1939142" cy="1164413"/>
            </a:xfrm>
            <a:custGeom>
              <a:avLst/>
              <a:gdLst/>
              <a:ahLst/>
              <a:cxnLst/>
              <a:rect l="l" t="t" r="r" b="b"/>
              <a:pathLst>
                <a:path w="1939142" h="1164413">
                  <a:moveTo>
                    <a:pt x="53627" y="0"/>
                  </a:moveTo>
                  <a:lnTo>
                    <a:pt x="1885515" y="0"/>
                  </a:lnTo>
                  <a:cubicBezTo>
                    <a:pt x="1915133" y="0"/>
                    <a:pt x="1939142" y="24010"/>
                    <a:pt x="1939142" y="53627"/>
                  </a:cubicBezTo>
                  <a:lnTo>
                    <a:pt x="1939142" y="1110786"/>
                  </a:lnTo>
                  <a:cubicBezTo>
                    <a:pt x="1939142" y="1140403"/>
                    <a:pt x="1915133" y="1164413"/>
                    <a:pt x="1885515" y="1164413"/>
                  </a:cubicBezTo>
                  <a:lnTo>
                    <a:pt x="53627" y="1164413"/>
                  </a:lnTo>
                  <a:cubicBezTo>
                    <a:pt x="39404" y="1164413"/>
                    <a:pt x="25764" y="1158763"/>
                    <a:pt x="15707" y="1148706"/>
                  </a:cubicBezTo>
                  <a:cubicBezTo>
                    <a:pt x="5650" y="1138649"/>
                    <a:pt x="0" y="1125009"/>
                    <a:pt x="0" y="1110786"/>
                  </a:cubicBezTo>
                  <a:lnTo>
                    <a:pt x="0" y="53627"/>
                  </a:lnTo>
                  <a:cubicBezTo>
                    <a:pt x="0" y="39404"/>
                    <a:pt x="5650" y="25764"/>
                    <a:pt x="15707" y="15707"/>
                  </a:cubicBezTo>
                  <a:cubicBezTo>
                    <a:pt x="25764" y="5650"/>
                    <a:pt x="39404" y="0"/>
                    <a:pt x="53627" y="0"/>
                  </a:cubicBezTo>
                  <a:close/>
                </a:path>
              </a:pathLst>
            </a:custGeom>
            <a:solidFill>
              <a:srgbClr val="E9C7C6"/>
            </a:solidFill>
          </p:spPr>
        </p:sp>
        <p:sp>
          <p:nvSpPr>
            <p:cNvPr id="5" name="TextBox 5"/>
            <p:cNvSpPr txBox="1"/>
            <p:nvPr/>
          </p:nvSpPr>
          <p:spPr>
            <a:xfrm>
              <a:off x="0" y="-38100"/>
              <a:ext cx="1939142" cy="1202513"/>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2508477" y="4190066"/>
            <a:ext cx="5499127" cy="2702560"/>
          </a:xfrm>
          <a:prstGeom prst="rect">
            <a:avLst/>
          </a:prstGeom>
        </p:spPr>
        <p:txBody>
          <a:bodyPr lIns="0" tIns="0" rIns="0" bIns="0" rtlCol="0" anchor="t">
            <a:spAutoFit/>
          </a:bodyPr>
          <a:lstStyle/>
          <a:p>
            <a:pPr algn="l">
              <a:lnSpc>
                <a:spcPts val="4339"/>
              </a:lnSpc>
            </a:pPr>
            <a:r>
              <a:rPr lang="en-US" sz="3099" dirty="0">
                <a:solidFill>
                  <a:srgbClr val="000000"/>
                </a:solidFill>
                <a:latin typeface="Alatsi"/>
                <a:ea typeface="Alatsi"/>
                <a:cs typeface="Alatsi"/>
                <a:sym typeface="Alatsi"/>
              </a:rPr>
              <a:t>These models have been trained to spend more time thinking through problems before they respond, much like a person would. </a:t>
            </a:r>
          </a:p>
        </p:txBody>
      </p:sp>
      <p:sp>
        <p:nvSpPr>
          <p:cNvPr id="7" name="TextBox 7"/>
          <p:cNvSpPr txBox="1"/>
          <p:nvPr/>
        </p:nvSpPr>
        <p:spPr>
          <a:xfrm>
            <a:off x="2479902" y="3496012"/>
            <a:ext cx="3878232" cy="1384300"/>
          </a:xfrm>
          <a:prstGeom prst="rect">
            <a:avLst/>
          </a:prstGeom>
        </p:spPr>
        <p:txBody>
          <a:bodyPr lIns="0" tIns="0" rIns="0" bIns="0" rtlCol="0" anchor="t">
            <a:spAutoFit/>
          </a:bodyPr>
          <a:lstStyle/>
          <a:p>
            <a:pPr algn="l">
              <a:lnSpc>
                <a:spcPts val="5599"/>
              </a:lnSpc>
            </a:pPr>
            <a:r>
              <a:rPr lang="en-US" sz="3999">
                <a:solidFill>
                  <a:srgbClr val="000000"/>
                </a:solidFill>
                <a:latin typeface="Alatsi"/>
                <a:ea typeface="Alatsi"/>
                <a:cs typeface="Alatsi"/>
                <a:sym typeface="Alatsi"/>
              </a:rPr>
              <a:t>GPT O1 &amp; O3-mini</a:t>
            </a:r>
          </a:p>
          <a:p>
            <a:pPr algn="l">
              <a:lnSpc>
                <a:spcPts val="5599"/>
              </a:lnSpc>
            </a:pPr>
            <a:endParaRPr lang="en-US" sz="3999">
              <a:solidFill>
                <a:srgbClr val="000000"/>
              </a:solidFill>
              <a:latin typeface="Alatsi"/>
              <a:ea typeface="Alatsi"/>
              <a:cs typeface="Alatsi"/>
              <a:sym typeface="Alatsi"/>
            </a:endParaRPr>
          </a:p>
        </p:txBody>
      </p:sp>
      <p:sp>
        <p:nvSpPr>
          <p:cNvPr id="8" name="Freeform 8"/>
          <p:cNvSpPr/>
          <p:nvPr/>
        </p:nvSpPr>
        <p:spPr>
          <a:xfrm>
            <a:off x="13417488" y="6142174"/>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9" name="Group 9"/>
          <p:cNvGrpSpPr/>
          <p:nvPr/>
        </p:nvGrpSpPr>
        <p:grpSpPr>
          <a:xfrm>
            <a:off x="9534597" y="3364119"/>
            <a:ext cx="7362681" cy="4421131"/>
            <a:chOff x="0" y="0"/>
            <a:chExt cx="1939142" cy="1164413"/>
          </a:xfrm>
        </p:grpSpPr>
        <p:sp>
          <p:nvSpPr>
            <p:cNvPr id="10" name="Freeform 10"/>
            <p:cNvSpPr/>
            <p:nvPr/>
          </p:nvSpPr>
          <p:spPr>
            <a:xfrm>
              <a:off x="0" y="0"/>
              <a:ext cx="1939142" cy="1164413"/>
            </a:xfrm>
            <a:custGeom>
              <a:avLst/>
              <a:gdLst/>
              <a:ahLst/>
              <a:cxnLst/>
              <a:rect l="l" t="t" r="r" b="b"/>
              <a:pathLst>
                <a:path w="1939142" h="1164413">
                  <a:moveTo>
                    <a:pt x="53627" y="0"/>
                  </a:moveTo>
                  <a:lnTo>
                    <a:pt x="1885515" y="0"/>
                  </a:lnTo>
                  <a:cubicBezTo>
                    <a:pt x="1915133" y="0"/>
                    <a:pt x="1939142" y="24010"/>
                    <a:pt x="1939142" y="53627"/>
                  </a:cubicBezTo>
                  <a:lnTo>
                    <a:pt x="1939142" y="1110786"/>
                  </a:lnTo>
                  <a:cubicBezTo>
                    <a:pt x="1939142" y="1140403"/>
                    <a:pt x="1915133" y="1164413"/>
                    <a:pt x="1885515" y="1164413"/>
                  </a:cubicBezTo>
                  <a:lnTo>
                    <a:pt x="53627" y="1164413"/>
                  </a:lnTo>
                  <a:cubicBezTo>
                    <a:pt x="39404" y="1164413"/>
                    <a:pt x="25764" y="1158763"/>
                    <a:pt x="15707" y="1148706"/>
                  </a:cubicBezTo>
                  <a:cubicBezTo>
                    <a:pt x="5650" y="1138649"/>
                    <a:pt x="0" y="1125009"/>
                    <a:pt x="0" y="1110786"/>
                  </a:cubicBezTo>
                  <a:lnTo>
                    <a:pt x="0" y="53627"/>
                  </a:lnTo>
                  <a:cubicBezTo>
                    <a:pt x="0" y="39404"/>
                    <a:pt x="5650" y="25764"/>
                    <a:pt x="15707" y="15707"/>
                  </a:cubicBezTo>
                  <a:cubicBezTo>
                    <a:pt x="25764" y="5650"/>
                    <a:pt x="39404" y="0"/>
                    <a:pt x="53627" y="0"/>
                  </a:cubicBezTo>
                  <a:close/>
                </a:path>
              </a:pathLst>
            </a:custGeom>
            <a:solidFill>
              <a:srgbClr val="E9C7C6"/>
            </a:solidFill>
          </p:spPr>
        </p:sp>
        <p:sp>
          <p:nvSpPr>
            <p:cNvPr id="11" name="TextBox 11"/>
            <p:cNvSpPr txBox="1"/>
            <p:nvPr/>
          </p:nvSpPr>
          <p:spPr>
            <a:xfrm>
              <a:off x="0" y="-38100"/>
              <a:ext cx="1939142" cy="1202513"/>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0667924" y="4190066"/>
            <a:ext cx="5499127" cy="2702560"/>
          </a:xfrm>
          <a:prstGeom prst="rect">
            <a:avLst/>
          </a:prstGeom>
        </p:spPr>
        <p:txBody>
          <a:bodyPr lIns="0" tIns="0" rIns="0" bIns="0" rtlCol="0" anchor="t">
            <a:spAutoFit/>
          </a:bodyPr>
          <a:lstStyle/>
          <a:p>
            <a:pPr algn="l">
              <a:lnSpc>
                <a:spcPts val="4339"/>
              </a:lnSpc>
            </a:pPr>
            <a:r>
              <a:rPr lang="en-US" sz="3099" dirty="0">
                <a:solidFill>
                  <a:srgbClr val="000000"/>
                </a:solidFill>
                <a:latin typeface="Alatsi"/>
                <a:ea typeface="Alatsi"/>
                <a:cs typeface="Alatsi"/>
                <a:sym typeface="Alatsi"/>
              </a:rPr>
              <a:t>Uses RL without supervised fine-tuning to develop emergent reasoning capabilities.</a:t>
            </a:r>
          </a:p>
          <a:p>
            <a:pPr algn="l">
              <a:lnSpc>
                <a:spcPts val="4339"/>
              </a:lnSpc>
            </a:pPr>
            <a:endParaRPr lang="en-US" sz="3099" dirty="0">
              <a:solidFill>
                <a:srgbClr val="000000"/>
              </a:solidFill>
              <a:latin typeface="Alatsi"/>
              <a:ea typeface="Alatsi"/>
              <a:cs typeface="Alatsi"/>
              <a:sym typeface="Alatsi"/>
            </a:endParaRPr>
          </a:p>
        </p:txBody>
      </p:sp>
      <p:sp>
        <p:nvSpPr>
          <p:cNvPr id="13" name="TextBox 13"/>
          <p:cNvSpPr txBox="1"/>
          <p:nvPr/>
        </p:nvSpPr>
        <p:spPr>
          <a:xfrm>
            <a:off x="10639349" y="3496012"/>
            <a:ext cx="3878232" cy="1384300"/>
          </a:xfrm>
          <a:prstGeom prst="rect">
            <a:avLst/>
          </a:prstGeom>
        </p:spPr>
        <p:txBody>
          <a:bodyPr lIns="0" tIns="0" rIns="0" bIns="0" rtlCol="0" anchor="t">
            <a:spAutoFit/>
          </a:bodyPr>
          <a:lstStyle/>
          <a:p>
            <a:pPr algn="l">
              <a:lnSpc>
                <a:spcPts val="5599"/>
              </a:lnSpc>
            </a:pPr>
            <a:r>
              <a:rPr lang="en-US" sz="3999">
                <a:solidFill>
                  <a:srgbClr val="000000"/>
                </a:solidFill>
                <a:latin typeface="Alatsi"/>
                <a:ea typeface="Alatsi"/>
                <a:cs typeface="Alatsi"/>
                <a:sym typeface="Alatsi"/>
              </a:rPr>
              <a:t>DeepSeek-R1</a:t>
            </a:r>
          </a:p>
          <a:p>
            <a:pPr algn="l">
              <a:lnSpc>
                <a:spcPts val="5599"/>
              </a:lnSpc>
            </a:pPr>
            <a:endParaRPr lang="en-US" sz="3999">
              <a:solidFill>
                <a:srgbClr val="000000"/>
              </a:solidFill>
              <a:latin typeface="Alatsi"/>
              <a:ea typeface="Alatsi"/>
              <a:cs typeface="Alatsi"/>
              <a:sym typeface="Alatsi"/>
            </a:endParaRPr>
          </a:p>
        </p:txBody>
      </p:sp>
      <p:grpSp>
        <p:nvGrpSpPr>
          <p:cNvPr id="14" name="Group 14"/>
          <p:cNvGrpSpPr/>
          <p:nvPr/>
        </p:nvGrpSpPr>
        <p:grpSpPr>
          <a:xfrm>
            <a:off x="1739665" y="3615357"/>
            <a:ext cx="516960" cy="51696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9944736" y="3615357"/>
            <a:ext cx="516960" cy="51696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a:off x="15859155" y="0"/>
            <a:ext cx="1562612" cy="1673225"/>
            <a:chOff x="0" y="0"/>
            <a:chExt cx="2083482" cy="2230967"/>
          </a:xfrm>
        </p:grpSpPr>
        <p:grpSp>
          <p:nvGrpSpPr>
            <p:cNvPr id="21" name="Group 21"/>
            <p:cNvGrpSpPr/>
            <p:nvPr/>
          </p:nvGrpSpPr>
          <p:grpSpPr>
            <a:xfrm>
              <a:off x="75599" y="0"/>
              <a:ext cx="1932284" cy="2230967"/>
              <a:chOff x="0" y="0"/>
              <a:chExt cx="703982" cy="812800"/>
            </a:xfrm>
          </p:grpSpPr>
          <p:sp>
            <p:nvSpPr>
              <p:cNvPr id="22" name="Freeform 22"/>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23" name="TextBox 23"/>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24" name="TextBox 24"/>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12</a:t>
              </a:r>
            </a:p>
          </p:txBody>
        </p:sp>
      </p:grpSp>
      <p:sp>
        <p:nvSpPr>
          <p:cNvPr id="25" name="TextBox 25"/>
          <p:cNvSpPr txBox="1"/>
          <p:nvPr/>
        </p:nvSpPr>
        <p:spPr>
          <a:xfrm>
            <a:off x="2213495" y="1606550"/>
            <a:ext cx="13861010" cy="2253932"/>
          </a:xfrm>
          <a:prstGeom prst="rect">
            <a:avLst/>
          </a:prstGeom>
        </p:spPr>
        <p:txBody>
          <a:bodyPr lIns="0" tIns="0" rIns="0" bIns="0" rtlCol="0" anchor="t">
            <a:spAutoFit/>
          </a:bodyPr>
          <a:lstStyle/>
          <a:p>
            <a:pPr algn="ctr">
              <a:lnSpc>
                <a:spcPts val="5179"/>
              </a:lnSpc>
            </a:pPr>
            <a:r>
              <a:rPr lang="en-US" sz="3699">
                <a:solidFill>
                  <a:srgbClr val="000000"/>
                </a:solidFill>
                <a:latin typeface="Alatsi"/>
                <a:ea typeface="Alatsi"/>
                <a:cs typeface="Alatsi"/>
                <a:sym typeface="Alatsi"/>
              </a:rPr>
              <a:t>Newer models explicitly incorporate reasoning through reinforcement learning (RL) and CoT training.</a:t>
            </a:r>
          </a:p>
          <a:p>
            <a:pPr algn="ctr">
              <a:lnSpc>
                <a:spcPts val="7805"/>
              </a:lnSpc>
              <a:spcBef>
                <a:spcPct val="0"/>
              </a:spcBef>
            </a:pPr>
            <a:endParaRPr lang="en-US" sz="3699">
              <a:solidFill>
                <a:srgbClr val="000000"/>
              </a:solidFill>
              <a:latin typeface="Alatsi"/>
              <a:ea typeface="Alatsi"/>
              <a:cs typeface="Alatsi"/>
              <a:sym typeface="Alatsi"/>
            </a:endParaRPr>
          </a:p>
        </p:txBody>
      </p:sp>
      <p:sp>
        <p:nvSpPr>
          <p:cNvPr id="26" name="TextBox 26"/>
          <p:cNvSpPr txBox="1"/>
          <p:nvPr/>
        </p:nvSpPr>
        <p:spPr>
          <a:xfrm>
            <a:off x="2604092" y="8033068"/>
            <a:ext cx="13861010" cy="2253932"/>
          </a:xfrm>
          <a:prstGeom prst="rect">
            <a:avLst/>
          </a:prstGeom>
        </p:spPr>
        <p:txBody>
          <a:bodyPr lIns="0" tIns="0" rIns="0" bIns="0" rtlCol="0" anchor="t">
            <a:spAutoFit/>
          </a:bodyPr>
          <a:lstStyle/>
          <a:p>
            <a:pPr algn="ctr">
              <a:lnSpc>
                <a:spcPts val="5179"/>
              </a:lnSpc>
            </a:pPr>
            <a:r>
              <a:rPr lang="en-US" sz="3699">
                <a:solidFill>
                  <a:srgbClr val="000000"/>
                </a:solidFill>
                <a:latin typeface="Alatsi"/>
                <a:ea typeface="Alatsi"/>
                <a:cs typeface="Alatsi"/>
                <a:sym typeface="Alatsi"/>
              </a:rPr>
              <a:t>These models systematically apply reasoning rather than relying solely on statistical patterns.</a:t>
            </a:r>
          </a:p>
          <a:p>
            <a:pPr algn="ctr">
              <a:lnSpc>
                <a:spcPts val="7805"/>
              </a:lnSpc>
              <a:spcBef>
                <a:spcPct val="0"/>
              </a:spcBef>
            </a:pPr>
            <a:endParaRPr lang="en-US" sz="3699">
              <a:solidFill>
                <a:srgbClr val="000000"/>
              </a:solidFill>
              <a:latin typeface="Alatsi"/>
              <a:ea typeface="Alatsi"/>
              <a:cs typeface="Alatsi"/>
              <a:sym typeface="Alatsi"/>
            </a:endParaRPr>
          </a:p>
        </p:txBody>
      </p:sp>
      <p:pic>
        <p:nvPicPr>
          <p:cNvPr id="27" name="Audio 26">
            <a:hlinkClick r:id="" action="ppaction://media"/>
            <a:extLst>
              <a:ext uri="{FF2B5EF4-FFF2-40B4-BE49-F238E27FC236}">
                <a16:creationId xmlns:a16="http://schemas.microsoft.com/office/drawing/2014/main" id="{446ABCA2-71E4-C9B4-2A05-C6C536D2E67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8968"/>
    </mc:Choice>
    <mc:Fallback>
      <p:transition spd="slow" advTm="38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TextBox 4"/>
          <p:cNvSpPr txBox="1"/>
          <p:nvPr/>
        </p:nvSpPr>
        <p:spPr>
          <a:xfrm>
            <a:off x="1267317" y="545692"/>
            <a:ext cx="15753367" cy="1194558"/>
          </a:xfrm>
          <a:prstGeom prst="rect">
            <a:avLst/>
          </a:prstGeom>
        </p:spPr>
        <p:txBody>
          <a:bodyPr lIns="0" tIns="0" rIns="0" bIns="0" rtlCol="0" anchor="t">
            <a:spAutoFit/>
          </a:bodyPr>
          <a:lstStyle/>
          <a:p>
            <a:pPr algn="ctr">
              <a:lnSpc>
                <a:spcPts val="9758"/>
              </a:lnSpc>
            </a:pPr>
            <a:r>
              <a:rPr lang="en-US" sz="6970">
                <a:solidFill>
                  <a:srgbClr val="000000"/>
                </a:solidFill>
                <a:latin typeface="Alatsi"/>
                <a:ea typeface="Alatsi"/>
                <a:cs typeface="Alatsi"/>
                <a:sym typeface="Alatsi"/>
              </a:rPr>
              <a:t>IMPLICATIONS FOR FUTURE RESEARCH</a:t>
            </a:r>
          </a:p>
        </p:txBody>
      </p:sp>
      <p:grpSp>
        <p:nvGrpSpPr>
          <p:cNvPr id="5" name="Group 5"/>
          <p:cNvGrpSpPr/>
          <p:nvPr/>
        </p:nvGrpSpPr>
        <p:grpSpPr>
          <a:xfrm>
            <a:off x="16477994" y="-15757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13</a:t>
              </a:r>
            </a:p>
          </p:txBody>
        </p:sp>
      </p:grpSp>
      <p:sp>
        <p:nvSpPr>
          <p:cNvPr id="10" name="TextBox 10"/>
          <p:cNvSpPr txBox="1"/>
          <p:nvPr/>
        </p:nvSpPr>
        <p:spPr>
          <a:xfrm>
            <a:off x="592133" y="2388578"/>
            <a:ext cx="17103733" cy="7563846"/>
          </a:xfrm>
          <a:prstGeom prst="rect">
            <a:avLst/>
          </a:prstGeom>
        </p:spPr>
        <p:txBody>
          <a:bodyPr lIns="0" tIns="0" rIns="0" bIns="0" rtlCol="0" anchor="t">
            <a:spAutoFit/>
          </a:bodyPr>
          <a:lstStyle/>
          <a:p>
            <a:pPr marL="816186" lvl="1" indent="-408093" algn="l">
              <a:lnSpc>
                <a:spcPts val="6048"/>
              </a:lnSpc>
              <a:buFont typeface="Arial"/>
              <a:buChar char="•"/>
            </a:pPr>
            <a:r>
              <a:rPr lang="en-US" sz="3780">
                <a:solidFill>
                  <a:srgbClr val="000000"/>
                </a:solidFill>
                <a:latin typeface="Alatsi"/>
                <a:ea typeface="Alatsi"/>
                <a:cs typeface="Alatsi"/>
                <a:sym typeface="Alatsi"/>
              </a:rPr>
              <a:t>Training Evolution: Future LMs should integrate reasoning capabilities rather than just text prediction.</a:t>
            </a:r>
          </a:p>
          <a:p>
            <a:pPr marL="816186" lvl="1" indent="-408093" algn="l">
              <a:lnSpc>
                <a:spcPts val="6048"/>
              </a:lnSpc>
              <a:buFont typeface="Arial"/>
              <a:buChar char="•"/>
            </a:pPr>
            <a:r>
              <a:rPr lang="en-US" sz="3780">
                <a:solidFill>
                  <a:srgbClr val="000000"/>
                </a:solidFill>
                <a:latin typeface="Alatsi"/>
                <a:ea typeface="Alatsi"/>
                <a:cs typeface="Alatsi"/>
                <a:sym typeface="Alatsi"/>
              </a:rPr>
              <a:t>Better CoT Integration: Instead of using CoT as a prompting trick, models should be trained to apply reasoning across all tasks.</a:t>
            </a:r>
          </a:p>
          <a:p>
            <a:pPr marL="816186" lvl="1" indent="-408093" algn="l">
              <a:lnSpc>
                <a:spcPts val="6048"/>
              </a:lnSpc>
              <a:buFont typeface="Arial"/>
              <a:buChar char="•"/>
            </a:pPr>
            <a:r>
              <a:rPr lang="en-US" sz="3780">
                <a:solidFill>
                  <a:srgbClr val="000000"/>
                </a:solidFill>
                <a:latin typeface="Alatsi"/>
                <a:ea typeface="Alatsi"/>
                <a:cs typeface="Alatsi"/>
                <a:sym typeface="Alatsi"/>
              </a:rPr>
              <a:t>Bridging the Gap: Testing newer reasoning models on counterfactual tasks could yield significantly different results.</a:t>
            </a:r>
          </a:p>
          <a:p>
            <a:pPr marL="816186" lvl="1" indent="-408093" algn="l">
              <a:lnSpc>
                <a:spcPts val="6048"/>
              </a:lnSpc>
              <a:buFont typeface="Arial"/>
              <a:buChar char="•"/>
            </a:pPr>
            <a:r>
              <a:rPr lang="en-US" sz="3780">
                <a:solidFill>
                  <a:srgbClr val="000000"/>
                </a:solidFill>
                <a:latin typeface="Alatsi"/>
                <a:ea typeface="Alatsi"/>
                <a:cs typeface="Alatsi"/>
                <a:sym typeface="Alatsi"/>
              </a:rPr>
              <a:t>Research Direction: Future studies should compare traditional LMs with reasoning-augmented models to analyze improvements.</a:t>
            </a:r>
          </a:p>
          <a:p>
            <a:pPr algn="l">
              <a:lnSpc>
                <a:spcPts val="6048"/>
              </a:lnSpc>
            </a:pPr>
            <a:endParaRPr lang="en-US" sz="3780">
              <a:solidFill>
                <a:srgbClr val="000000"/>
              </a:solidFill>
              <a:latin typeface="Alatsi"/>
              <a:ea typeface="Alatsi"/>
              <a:cs typeface="Alatsi"/>
              <a:sym typeface="Alatsi"/>
            </a:endParaRPr>
          </a:p>
          <a:p>
            <a:pPr algn="l">
              <a:lnSpc>
                <a:spcPts val="5888"/>
              </a:lnSpc>
            </a:pPr>
            <a:endParaRPr lang="en-US" sz="3780">
              <a:solidFill>
                <a:srgbClr val="000000"/>
              </a:solidFill>
              <a:latin typeface="Alatsi"/>
              <a:ea typeface="Alatsi"/>
              <a:cs typeface="Alatsi"/>
              <a:sym typeface="Alatsi"/>
            </a:endParaRPr>
          </a:p>
        </p:txBody>
      </p:sp>
      <p:pic>
        <p:nvPicPr>
          <p:cNvPr id="11" name="Audio 10">
            <a:hlinkClick r:id="" action="ppaction://media"/>
            <a:extLst>
              <a:ext uri="{FF2B5EF4-FFF2-40B4-BE49-F238E27FC236}">
                <a16:creationId xmlns:a16="http://schemas.microsoft.com/office/drawing/2014/main" id="{180A44FF-8517-8231-2FCB-06D10B34EDD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931"/>
    </mc:Choice>
    <mc:Fallback>
      <p:transition spd="slow" advTm="169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TextBox 4"/>
          <p:cNvSpPr txBox="1"/>
          <p:nvPr/>
        </p:nvSpPr>
        <p:spPr>
          <a:xfrm>
            <a:off x="1267317" y="545692"/>
            <a:ext cx="15753367" cy="1194558"/>
          </a:xfrm>
          <a:prstGeom prst="rect">
            <a:avLst/>
          </a:prstGeom>
        </p:spPr>
        <p:txBody>
          <a:bodyPr lIns="0" tIns="0" rIns="0" bIns="0" rtlCol="0" anchor="t">
            <a:spAutoFit/>
          </a:bodyPr>
          <a:lstStyle/>
          <a:p>
            <a:pPr algn="ctr">
              <a:lnSpc>
                <a:spcPts val="9758"/>
              </a:lnSpc>
            </a:pPr>
            <a:r>
              <a:rPr lang="en-US" sz="6970">
                <a:solidFill>
                  <a:srgbClr val="000000"/>
                </a:solidFill>
                <a:latin typeface="Alatsi"/>
                <a:ea typeface="Alatsi"/>
                <a:cs typeface="Alatsi"/>
                <a:sym typeface="Alatsi"/>
              </a:rPr>
              <a:t>CONCLUSION</a:t>
            </a:r>
          </a:p>
        </p:txBody>
      </p:sp>
      <p:grpSp>
        <p:nvGrpSpPr>
          <p:cNvPr id="5" name="Group 5"/>
          <p:cNvGrpSpPr/>
          <p:nvPr/>
        </p:nvGrpSpPr>
        <p:grpSpPr>
          <a:xfrm>
            <a:off x="16477994" y="-15757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14</a:t>
              </a:r>
            </a:p>
          </p:txBody>
        </p:sp>
      </p:grpSp>
      <p:sp>
        <p:nvSpPr>
          <p:cNvPr id="10" name="TextBox 10"/>
          <p:cNvSpPr txBox="1"/>
          <p:nvPr/>
        </p:nvSpPr>
        <p:spPr>
          <a:xfrm>
            <a:off x="592133" y="2407628"/>
            <a:ext cx="17103733" cy="7173956"/>
          </a:xfrm>
          <a:prstGeom prst="rect">
            <a:avLst/>
          </a:prstGeom>
        </p:spPr>
        <p:txBody>
          <a:bodyPr lIns="0" tIns="0" rIns="0" bIns="0" rtlCol="0" anchor="t">
            <a:spAutoFit/>
          </a:bodyPr>
          <a:lstStyle/>
          <a:p>
            <a:pPr marL="773007" lvl="1" indent="-386504" algn="l">
              <a:lnSpc>
                <a:spcPts val="5728"/>
              </a:lnSpc>
              <a:buFont typeface="Arial"/>
              <a:buChar char="•"/>
            </a:pPr>
            <a:r>
              <a:rPr lang="en-US" sz="3580">
                <a:solidFill>
                  <a:srgbClr val="000000"/>
                </a:solidFill>
                <a:latin typeface="Alatsi"/>
                <a:ea typeface="Alatsi"/>
                <a:cs typeface="Alatsi"/>
                <a:sym typeface="Alatsi"/>
              </a:rPr>
              <a:t>LMs show some generalization but struggle with counterfactual reasoning.</a:t>
            </a:r>
          </a:p>
          <a:p>
            <a:pPr marL="773007" lvl="1" indent="-386504" algn="l">
              <a:lnSpc>
                <a:spcPts val="5728"/>
              </a:lnSpc>
              <a:buFont typeface="Arial"/>
              <a:buChar char="•"/>
            </a:pPr>
            <a:r>
              <a:rPr lang="en-US" sz="3580">
                <a:solidFill>
                  <a:srgbClr val="000000"/>
                </a:solidFill>
                <a:latin typeface="Alatsi"/>
                <a:ea typeface="Alatsi"/>
                <a:cs typeface="Alatsi"/>
                <a:sym typeface="Alatsi"/>
              </a:rPr>
              <a:t>Performance drops suggest reliance on task-specific heuristics rather than abstract reasoning.</a:t>
            </a:r>
          </a:p>
          <a:p>
            <a:pPr marL="773007" lvl="1" indent="-386504" algn="l">
              <a:lnSpc>
                <a:spcPts val="5728"/>
              </a:lnSpc>
              <a:buFont typeface="Arial"/>
              <a:buChar char="•"/>
            </a:pPr>
            <a:r>
              <a:rPr lang="en-US" sz="3580">
                <a:solidFill>
                  <a:srgbClr val="000000"/>
                </a:solidFill>
                <a:latin typeface="Alatsi"/>
                <a:ea typeface="Alatsi"/>
                <a:cs typeface="Alatsi"/>
                <a:sym typeface="Alatsi"/>
              </a:rPr>
              <a:t>Newer models incorporating RL and CoT training may overcome these limitations.</a:t>
            </a:r>
          </a:p>
          <a:p>
            <a:pPr marL="773007" lvl="1" indent="-386504" algn="l">
              <a:lnSpc>
                <a:spcPts val="5728"/>
              </a:lnSpc>
              <a:buFont typeface="Arial"/>
              <a:buChar char="•"/>
            </a:pPr>
            <a:r>
              <a:rPr lang="en-US" sz="3580">
                <a:solidFill>
                  <a:srgbClr val="000000"/>
                </a:solidFill>
                <a:latin typeface="Alatsi"/>
                <a:ea typeface="Alatsi"/>
                <a:cs typeface="Alatsi"/>
                <a:sym typeface="Alatsi"/>
              </a:rPr>
              <a:t>New reasoning models, which apply CoT naturally, re-evaluate responses and take pauses before answering, show improved reasoning.</a:t>
            </a:r>
          </a:p>
          <a:p>
            <a:pPr marL="773007" lvl="1" indent="-386504" algn="l">
              <a:lnSpc>
                <a:spcPts val="5728"/>
              </a:lnSpc>
              <a:buFont typeface="Arial"/>
              <a:buChar char="•"/>
            </a:pPr>
            <a:r>
              <a:rPr lang="en-US" sz="3580">
                <a:solidFill>
                  <a:srgbClr val="000000"/>
                </a:solidFill>
                <a:latin typeface="Alatsi"/>
                <a:ea typeface="Alatsi"/>
                <a:cs typeface="Alatsi"/>
                <a:sym typeface="Alatsi"/>
              </a:rPr>
              <a:t>Takeaway: Including reasoning-augmented models in future research may bridge the default-counterfactual performance gap.</a:t>
            </a:r>
          </a:p>
          <a:p>
            <a:pPr algn="l">
              <a:lnSpc>
                <a:spcPts val="5728"/>
              </a:lnSpc>
            </a:pPr>
            <a:endParaRPr lang="en-US" sz="3580">
              <a:solidFill>
                <a:srgbClr val="000000"/>
              </a:solidFill>
              <a:latin typeface="Alatsi"/>
              <a:ea typeface="Alatsi"/>
              <a:cs typeface="Alatsi"/>
              <a:sym typeface="Alatsi"/>
            </a:endParaRPr>
          </a:p>
          <a:p>
            <a:pPr algn="l">
              <a:lnSpc>
                <a:spcPts val="5568"/>
              </a:lnSpc>
            </a:pPr>
            <a:endParaRPr lang="en-US" sz="3580">
              <a:solidFill>
                <a:srgbClr val="000000"/>
              </a:solidFill>
              <a:latin typeface="Alatsi"/>
              <a:ea typeface="Alatsi"/>
              <a:cs typeface="Alatsi"/>
              <a:sym typeface="Alatsi"/>
            </a:endParaRPr>
          </a:p>
        </p:txBody>
      </p:sp>
      <p:pic>
        <p:nvPicPr>
          <p:cNvPr id="11" name="Audio 10">
            <a:hlinkClick r:id="" action="ppaction://media"/>
            <a:extLst>
              <a:ext uri="{FF2B5EF4-FFF2-40B4-BE49-F238E27FC236}">
                <a16:creationId xmlns:a16="http://schemas.microsoft.com/office/drawing/2014/main" id="{844FF48F-2449-13FF-E208-2EA08BDF8F5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952"/>
    </mc:Choice>
    <mc:Fallback>
      <p:transition spd="slow" advTm="299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a:extLst>
            <a:ext uri="{FF2B5EF4-FFF2-40B4-BE49-F238E27FC236}">
              <a16:creationId xmlns:a16="http://schemas.microsoft.com/office/drawing/2014/main" id="{BC6EB21C-B2FA-6CD5-F381-3A6567972351}"/>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3C5B554E-3F09-7D32-D5C6-CC635ECBD7C8}"/>
              </a:ext>
            </a:extLst>
          </p:cNvPr>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a:extLst>
              <a:ext uri="{FF2B5EF4-FFF2-40B4-BE49-F238E27FC236}">
                <a16:creationId xmlns:a16="http://schemas.microsoft.com/office/drawing/2014/main" id="{80BEBA4B-225F-A0B1-B313-5C62F730403F}"/>
              </a:ext>
            </a:extLst>
          </p:cNvPr>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TextBox 4">
            <a:extLst>
              <a:ext uri="{FF2B5EF4-FFF2-40B4-BE49-F238E27FC236}">
                <a16:creationId xmlns:a16="http://schemas.microsoft.com/office/drawing/2014/main" id="{D4245D78-FDF5-301D-87B5-41B2A216EFB4}"/>
              </a:ext>
            </a:extLst>
          </p:cNvPr>
          <p:cNvSpPr txBox="1"/>
          <p:nvPr/>
        </p:nvSpPr>
        <p:spPr>
          <a:xfrm>
            <a:off x="1267317" y="545692"/>
            <a:ext cx="15753367" cy="1194558"/>
          </a:xfrm>
          <a:prstGeom prst="rect">
            <a:avLst/>
          </a:prstGeom>
        </p:spPr>
        <p:txBody>
          <a:bodyPr lIns="0" tIns="0" rIns="0" bIns="0" rtlCol="0" anchor="t">
            <a:spAutoFit/>
          </a:bodyPr>
          <a:lstStyle/>
          <a:p>
            <a:pPr algn="ctr">
              <a:lnSpc>
                <a:spcPts val="9758"/>
              </a:lnSpc>
            </a:pPr>
            <a:r>
              <a:rPr lang="en-US" sz="6970" dirty="0">
                <a:solidFill>
                  <a:srgbClr val="000000"/>
                </a:solidFill>
                <a:latin typeface="Alatsi"/>
                <a:ea typeface="Alatsi"/>
                <a:cs typeface="Alatsi"/>
                <a:sym typeface="Alatsi"/>
              </a:rPr>
              <a:t>References and </a:t>
            </a:r>
            <a:r>
              <a:rPr lang="en-US" sz="6970" dirty="0" err="1">
                <a:solidFill>
                  <a:srgbClr val="000000"/>
                </a:solidFill>
                <a:latin typeface="Alatsi"/>
                <a:ea typeface="Alatsi"/>
                <a:cs typeface="Alatsi"/>
                <a:sym typeface="Alatsi"/>
              </a:rPr>
              <a:t>Acknowledments</a:t>
            </a:r>
            <a:endParaRPr lang="en-US" sz="6970" dirty="0">
              <a:solidFill>
                <a:srgbClr val="000000"/>
              </a:solidFill>
              <a:latin typeface="Alatsi"/>
              <a:ea typeface="Alatsi"/>
              <a:cs typeface="Alatsi"/>
              <a:sym typeface="Alatsi"/>
            </a:endParaRPr>
          </a:p>
        </p:txBody>
      </p:sp>
      <p:grpSp>
        <p:nvGrpSpPr>
          <p:cNvPr id="5" name="Group 5">
            <a:extLst>
              <a:ext uri="{FF2B5EF4-FFF2-40B4-BE49-F238E27FC236}">
                <a16:creationId xmlns:a16="http://schemas.microsoft.com/office/drawing/2014/main" id="{B18E0A04-5DE9-D48C-8AC5-E1276606FA32}"/>
              </a:ext>
            </a:extLst>
          </p:cNvPr>
          <p:cNvGrpSpPr/>
          <p:nvPr/>
        </p:nvGrpSpPr>
        <p:grpSpPr>
          <a:xfrm>
            <a:off x="16477994" y="-157570"/>
            <a:ext cx="1562612" cy="1673225"/>
            <a:chOff x="0" y="0"/>
            <a:chExt cx="2083482" cy="2230967"/>
          </a:xfrm>
        </p:grpSpPr>
        <p:grpSp>
          <p:nvGrpSpPr>
            <p:cNvPr id="6" name="Group 6">
              <a:extLst>
                <a:ext uri="{FF2B5EF4-FFF2-40B4-BE49-F238E27FC236}">
                  <a16:creationId xmlns:a16="http://schemas.microsoft.com/office/drawing/2014/main" id="{F32D4CF4-91D5-187E-DEE2-AF014061C44E}"/>
                </a:ext>
              </a:extLst>
            </p:cNvPr>
            <p:cNvGrpSpPr/>
            <p:nvPr/>
          </p:nvGrpSpPr>
          <p:grpSpPr>
            <a:xfrm>
              <a:off x="75599" y="0"/>
              <a:ext cx="1932284" cy="2230967"/>
              <a:chOff x="0" y="0"/>
              <a:chExt cx="703982" cy="812800"/>
            </a:xfrm>
          </p:grpSpPr>
          <p:sp>
            <p:nvSpPr>
              <p:cNvPr id="7" name="Freeform 7">
                <a:extLst>
                  <a:ext uri="{FF2B5EF4-FFF2-40B4-BE49-F238E27FC236}">
                    <a16:creationId xmlns:a16="http://schemas.microsoft.com/office/drawing/2014/main" id="{923E5AD5-B4DD-1805-DE9D-7C6B458E3264}"/>
                  </a:ext>
                </a:extLst>
              </p:cNvPr>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a:extLst>
                  <a:ext uri="{FF2B5EF4-FFF2-40B4-BE49-F238E27FC236}">
                    <a16:creationId xmlns:a16="http://schemas.microsoft.com/office/drawing/2014/main" id="{1EE36618-A3C7-E698-AD48-79FFB8086D17}"/>
                  </a:ext>
                </a:extLst>
              </p:cNvPr>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a:extLst>
                <a:ext uri="{FF2B5EF4-FFF2-40B4-BE49-F238E27FC236}">
                  <a16:creationId xmlns:a16="http://schemas.microsoft.com/office/drawing/2014/main" id="{83BECEA3-9671-9FE8-94BC-EA01B49DE813}"/>
                </a:ext>
              </a:extLst>
            </p:cNvPr>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dirty="0">
                  <a:solidFill>
                    <a:srgbClr val="000000"/>
                  </a:solidFill>
                  <a:latin typeface="Open Sans Bold"/>
                  <a:ea typeface="Open Sans Bold"/>
                  <a:cs typeface="Open Sans Bold"/>
                  <a:sym typeface="Open Sans Bold"/>
                </a:rPr>
                <a:t>15</a:t>
              </a:r>
            </a:p>
          </p:txBody>
        </p:sp>
      </p:grpSp>
      <p:sp>
        <p:nvSpPr>
          <p:cNvPr id="10" name="TextBox 10">
            <a:extLst>
              <a:ext uri="{FF2B5EF4-FFF2-40B4-BE49-F238E27FC236}">
                <a16:creationId xmlns:a16="http://schemas.microsoft.com/office/drawing/2014/main" id="{996C441B-8EBE-C52C-17BA-EED15A7B69AB}"/>
              </a:ext>
            </a:extLst>
          </p:cNvPr>
          <p:cNvSpPr txBox="1"/>
          <p:nvPr/>
        </p:nvSpPr>
        <p:spPr>
          <a:xfrm>
            <a:off x="592133" y="2407628"/>
            <a:ext cx="17103733" cy="3606115"/>
          </a:xfrm>
          <a:prstGeom prst="rect">
            <a:avLst/>
          </a:prstGeom>
        </p:spPr>
        <p:txBody>
          <a:bodyPr lIns="0" tIns="0" rIns="0" bIns="0" rtlCol="0" anchor="t">
            <a:spAutoFit/>
          </a:bodyPr>
          <a:lstStyle/>
          <a:p>
            <a:pPr>
              <a:buFont typeface="Arial" panose="020B0604020202020204" pitchFamily="34" charset="0"/>
              <a:buChar char="•"/>
            </a:pPr>
            <a:r>
              <a:rPr lang="en-US" sz="3600" dirty="0" err="1"/>
              <a:t>Reasining</a:t>
            </a:r>
            <a:r>
              <a:rPr lang="en-US" sz="3600" dirty="0"/>
              <a:t> or Reciting Paper: </a:t>
            </a:r>
            <a:r>
              <a:rPr lang="en-US" sz="3600" dirty="0">
                <a:hlinkClick r:id="rId4"/>
              </a:rPr>
              <a:t>NAACL 2024 - Reasoning or Reciting?</a:t>
            </a:r>
            <a:endParaRPr lang="en-US" sz="3600" dirty="0"/>
          </a:p>
          <a:p>
            <a:pPr>
              <a:buFont typeface="Arial" panose="020B0604020202020204" pitchFamily="34" charset="0"/>
              <a:buChar char="•"/>
            </a:pPr>
            <a:r>
              <a:rPr lang="en-US" sz="3600" dirty="0" err="1"/>
              <a:t>DeepSeek</a:t>
            </a:r>
            <a:r>
              <a:rPr lang="en-US" sz="3600" dirty="0"/>
              <a:t> paper: </a:t>
            </a:r>
            <a:r>
              <a:rPr lang="en-US" sz="3600" dirty="0">
                <a:hlinkClick r:id="rId5"/>
              </a:rPr>
              <a:t>Emerging Reasoning in LLMs</a:t>
            </a:r>
            <a:endParaRPr lang="en-US" sz="3600" dirty="0"/>
          </a:p>
          <a:p>
            <a:pPr>
              <a:buFont typeface="Arial" panose="020B0604020202020204" pitchFamily="34" charset="0"/>
              <a:buChar char="•"/>
            </a:pPr>
            <a:r>
              <a:rPr lang="en-US" sz="3600" dirty="0"/>
              <a:t>OpenAI Blog: </a:t>
            </a:r>
            <a:r>
              <a:rPr lang="en-US" sz="3600" dirty="0">
                <a:hlinkClick r:id="rId6"/>
              </a:rPr>
              <a:t>Introducing OpenAI O1</a:t>
            </a:r>
            <a:endParaRPr lang="en-US" sz="3600" dirty="0"/>
          </a:p>
          <a:p>
            <a:pPr>
              <a:buFont typeface="Arial" panose="020B0604020202020204" pitchFamily="34" charset="0"/>
              <a:buChar char="•"/>
            </a:pPr>
            <a:r>
              <a:rPr lang="en-US" sz="3600" dirty="0"/>
              <a:t>Thank you! Questions?</a:t>
            </a:r>
          </a:p>
          <a:p>
            <a:pPr marL="773007" lvl="1" indent="-386504" algn="l">
              <a:lnSpc>
                <a:spcPts val="5728"/>
              </a:lnSpc>
              <a:buFont typeface="Arial"/>
              <a:buChar char="•"/>
            </a:pPr>
            <a:endParaRPr lang="en-US" sz="3580" dirty="0">
              <a:solidFill>
                <a:srgbClr val="000000"/>
              </a:solidFill>
              <a:latin typeface="Alatsi"/>
              <a:ea typeface="Alatsi"/>
              <a:cs typeface="Alatsi"/>
              <a:sym typeface="Alatsi"/>
            </a:endParaRPr>
          </a:p>
          <a:p>
            <a:pPr algn="l">
              <a:lnSpc>
                <a:spcPts val="5568"/>
              </a:lnSpc>
            </a:pPr>
            <a:endParaRPr lang="en-US" sz="3580" dirty="0">
              <a:solidFill>
                <a:srgbClr val="000000"/>
              </a:solidFill>
              <a:latin typeface="Alatsi"/>
              <a:ea typeface="Alatsi"/>
              <a:cs typeface="Alatsi"/>
              <a:sym typeface="Alatsi"/>
            </a:endParaRPr>
          </a:p>
        </p:txBody>
      </p:sp>
      <p:pic>
        <p:nvPicPr>
          <p:cNvPr id="11" name="Audio 10">
            <a:hlinkClick r:id="" action="ppaction://media"/>
            <a:extLst>
              <a:ext uri="{FF2B5EF4-FFF2-40B4-BE49-F238E27FC236}">
                <a16:creationId xmlns:a16="http://schemas.microsoft.com/office/drawing/2014/main" id="{ECCE04EA-3C1E-4D65-E28F-2E315C98D0E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extLst>
      <p:ext uri="{BB962C8B-B14F-4D97-AF65-F5344CB8AC3E}">
        <p14:creationId xmlns:p14="http://schemas.microsoft.com/office/powerpoint/2010/main" val="4075210372"/>
      </p:ext>
    </p:extLst>
  </p:cSld>
  <p:clrMapOvr>
    <a:masterClrMapping/>
  </p:clrMapOvr>
  <mc:AlternateContent xmlns:mc="http://schemas.openxmlformats.org/markup-compatibility/2006">
    <mc:Choice xmlns:p14="http://schemas.microsoft.com/office/powerpoint/2010/main" Requires="p14">
      <p:transition spd="slow" p14:dur="2000" advTm="2215"/>
    </mc:Choice>
    <mc:Fallback>
      <p:transition spd="slow" advTm="2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1935141" y="2438869"/>
            <a:ext cx="14705320" cy="6074273"/>
          </a:xfrm>
          <a:prstGeom prst="rect">
            <a:avLst/>
          </a:prstGeom>
        </p:spPr>
        <p:txBody>
          <a:bodyPr lIns="0" tIns="0" rIns="0" bIns="0" rtlCol="0" anchor="t">
            <a:spAutoFit/>
          </a:bodyPr>
          <a:lstStyle/>
          <a:p>
            <a:pPr algn="l">
              <a:lnSpc>
                <a:spcPts val="4872"/>
              </a:lnSpc>
            </a:pPr>
            <a:r>
              <a:rPr lang="en-US" sz="3480">
                <a:solidFill>
                  <a:srgbClr val="000000"/>
                </a:solidFill>
                <a:latin typeface="Alatsi"/>
                <a:ea typeface="Alatsi"/>
                <a:cs typeface="Alatsi"/>
                <a:sym typeface="Alatsi"/>
              </a:rPr>
              <a:t>Large language models (LLMs) demonstrate impressive performance across diverse tasks, but it remains unclear whether these capabilities stem from genuine reasoning or mere pattern memorization. To investigate this, the authors introduce a counterfactual task paradigm, evaluating LLMs on 11 distinct tasks. Consistent performance degradation across all tasks is observed when counterfactual variations are introduced, with GPT-4 exhibiting the highest, albeit reduced, performance. This suggests that while current LLMs possess some abstract problem-solving abilities, they heavily rely on non-transferable, task-specific procedures.</a:t>
            </a:r>
          </a:p>
          <a:p>
            <a:pPr algn="l">
              <a:lnSpc>
                <a:spcPts val="4872"/>
              </a:lnSpc>
            </a:pPr>
            <a:endParaRPr lang="en-US" sz="3480">
              <a:solidFill>
                <a:srgbClr val="000000"/>
              </a:solidFill>
              <a:latin typeface="Alatsi"/>
              <a:ea typeface="Alatsi"/>
              <a:cs typeface="Alatsi"/>
              <a:sym typeface="Alatsi"/>
            </a:endParaRPr>
          </a:p>
        </p:txBody>
      </p:sp>
      <p:sp>
        <p:nvSpPr>
          <p:cNvPr id="3" name="AutoShape 3"/>
          <p:cNvSpPr/>
          <p:nvPr/>
        </p:nvSpPr>
        <p:spPr>
          <a:xfrm>
            <a:off x="-260599" y="9061267"/>
            <a:ext cx="12462748" cy="0"/>
          </a:xfrm>
          <a:prstGeom prst="line">
            <a:avLst/>
          </a:prstGeom>
          <a:ln w="114300" cap="flat">
            <a:solidFill>
              <a:srgbClr val="9FC3D0"/>
            </a:solidFill>
            <a:prstDash val="solid"/>
            <a:headEnd type="none" w="sm" len="sm"/>
            <a:tailEnd type="none" w="sm" len="sm"/>
          </a:ln>
        </p:spPr>
      </p:sp>
      <p:sp>
        <p:nvSpPr>
          <p:cNvPr id="4" name="Freeform 4"/>
          <p:cNvSpPr/>
          <p:nvPr/>
        </p:nvSpPr>
        <p:spPr>
          <a:xfrm>
            <a:off x="13764167" y="620819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AutoShape 5"/>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6" name="TextBox 6"/>
          <p:cNvSpPr txBox="1"/>
          <p:nvPr/>
        </p:nvSpPr>
        <p:spPr>
          <a:xfrm>
            <a:off x="2553980" y="866775"/>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a:ea typeface="Alatsi"/>
                <a:cs typeface="Alatsi"/>
                <a:sym typeface="Alatsi"/>
              </a:rPr>
              <a:t>ABSTRACT</a:t>
            </a:r>
          </a:p>
        </p:txBody>
      </p:sp>
      <p:grpSp>
        <p:nvGrpSpPr>
          <p:cNvPr id="7" name="Group 7"/>
          <p:cNvGrpSpPr/>
          <p:nvPr/>
        </p:nvGrpSpPr>
        <p:grpSpPr>
          <a:xfrm>
            <a:off x="15859155" y="0"/>
            <a:ext cx="1562612" cy="1673225"/>
            <a:chOff x="0" y="0"/>
            <a:chExt cx="2083482" cy="2230967"/>
          </a:xfrm>
        </p:grpSpPr>
        <p:grpSp>
          <p:nvGrpSpPr>
            <p:cNvPr id="8" name="Group 8"/>
            <p:cNvGrpSpPr/>
            <p:nvPr/>
          </p:nvGrpSpPr>
          <p:grpSpPr>
            <a:xfrm>
              <a:off x="75599" y="0"/>
              <a:ext cx="1932284" cy="2230967"/>
              <a:chOff x="0" y="0"/>
              <a:chExt cx="703982" cy="812800"/>
            </a:xfrm>
          </p:grpSpPr>
          <p:sp>
            <p:nvSpPr>
              <p:cNvPr id="9" name="Freeform 9"/>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10" name="TextBox 10"/>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1</a:t>
              </a:r>
            </a:p>
          </p:txBody>
        </p:sp>
      </p:grpSp>
      <p:sp>
        <p:nvSpPr>
          <p:cNvPr id="12" name="Freeform 12"/>
          <p:cNvSpPr/>
          <p:nvPr/>
        </p:nvSpPr>
        <p:spPr>
          <a:xfrm>
            <a:off x="-2627572" y="-733336"/>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14" name="Audio 13">
            <a:hlinkClick r:id="" action="ppaction://media"/>
            <a:extLst>
              <a:ext uri="{FF2B5EF4-FFF2-40B4-BE49-F238E27FC236}">
                <a16:creationId xmlns:a16="http://schemas.microsoft.com/office/drawing/2014/main" id="{6D6BC014-4AEA-F8A0-6A3E-9A2005E3782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01"/>
    </mc:Choice>
    <mc:Fallback>
      <p:transition spd="slow" advTm="1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2553980" y="512488"/>
            <a:ext cx="13180039" cy="1450976"/>
          </a:xfrm>
          <a:prstGeom prst="rect">
            <a:avLst/>
          </a:prstGeom>
        </p:spPr>
        <p:txBody>
          <a:bodyPr lIns="0" tIns="0" rIns="0" bIns="0" rtlCol="0" anchor="t">
            <a:spAutoFit/>
          </a:bodyPr>
          <a:lstStyle/>
          <a:p>
            <a:pPr algn="ctr">
              <a:lnSpc>
                <a:spcPts val="11899"/>
              </a:lnSpc>
            </a:pPr>
            <a:r>
              <a:rPr lang="en-US" sz="8499">
                <a:solidFill>
                  <a:srgbClr val="000000"/>
                </a:solidFill>
                <a:latin typeface="Alatsi"/>
                <a:ea typeface="Alatsi"/>
                <a:cs typeface="Alatsi"/>
                <a:sym typeface="Alatsi"/>
              </a:rPr>
              <a:t>INTRODUCTION</a:t>
            </a:r>
          </a:p>
        </p:txBody>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2</a:t>
              </a:r>
            </a:p>
          </p:txBody>
        </p:sp>
      </p:grpSp>
      <p:sp>
        <p:nvSpPr>
          <p:cNvPr id="11" name="Freeform 11"/>
          <p:cNvSpPr/>
          <p:nvPr/>
        </p:nvSpPr>
        <p:spPr>
          <a:xfrm>
            <a:off x="-3482681"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TextBox 12"/>
          <p:cNvSpPr txBox="1"/>
          <p:nvPr/>
        </p:nvSpPr>
        <p:spPr>
          <a:xfrm>
            <a:off x="1209670" y="2181867"/>
            <a:ext cx="16212097" cy="7362497"/>
          </a:xfrm>
          <a:prstGeom prst="rect">
            <a:avLst/>
          </a:prstGeom>
        </p:spPr>
        <p:txBody>
          <a:bodyPr lIns="0" tIns="0" rIns="0" bIns="0" rtlCol="0" anchor="t">
            <a:spAutoFit/>
          </a:bodyPr>
          <a:lstStyle/>
          <a:p>
            <a:pPr marL="902545" lvl="1" indent="-451273" algn="l">
              <a:lnSpc>
                <a:spcPts val="5852"/>
              </a:lnSpc>
              <a:buFont typeface="Arial"/>
              <a:buChar char="•"/>
            </a:pPr>
            <a:r>
              <a:rPr lang="en-US" sz="4180">
                <a:solidFill>
                  <a:srgbClr val="000000"/>
                </a:solidFill>
                <a:latin typeface="Alatsi"/>
                <a:ea typeface="Alatsi"/>
                <a:cs typeface="Alatsi"/>
                <a:sym typeface="Alatsi"/>
              </a:rPr>
              <a:t>LMs show impressive performance across various NLP tasks.</a:t>
            </a:r>
          </a:p>
          <a:p>
            <a:pPr marL="902545" lvl="1" indent="-451273" algn="l">
              <a:lnSpc>
                <a:spcPts val="5852"/>
              </a:lnSpc>
              <a:buFont typeface="Arial"/>
              <a:buChar char="•"/>
            </a:pPr>
            <a:r>
              <a:rPr lang="en-US" sz="4180">
                <a:solidFill>
                  <a:srgbClr val="000000"/>
                </a:solidFill>
                <a:latin typeface="Alatsi"/>
                <a:ea typeface="Alatsi"/>
                <a:cs typeface="Alatsi"/>
                <a:sym typeface="Alatsi"/>
              </a:rPr>
              <a:t>But do they generalize reasoning skills or rely on memorized patterns?</a:t>
            </a:r>
          </a:p>
          <a:p>
            <a:pPr marL="902545" lvl="1" indent="-451273" algn="l">
              <a:lnSpc>
                <a:spcPts val="5852"/>
              </a:lnSpc>
              <a:buFont typeface="Arial"/>
              <a:buChar char="•"/>
            </a:pPr>
            <a:r>
              <a:rPr lang="en-US" sz="4180">
                <a:solidFill>
                  <a:srgbClr val="000000"/>
                </a:solidFill>
                <a:latin typeface="Alatsi"/>
                <a:ea typeface="Alatsi"/>
                <a:cs typeface="Alatsi"/>
                <a:sym typeface="Alatsi"/>
              </a:rPr>
              <a:t>The paper introduces counterfactual evaluation tasks to analyze LM adaptability.</a:t>
            </a:r>
          </a:p>
          <a:p>
            <a:pPr marL="902545" lvl="1" indent="-451273" algn="l">
              <a:lnSpc>
                <a:spcPts val="5852"/>
              </a:lnSpc>
              <a:buFont typeface="Arial"/>
              <a:buChar char="•"/>
            </a:pPr>
            <a:r>
              <a:rPr lang="en-US" sz="4180">
                <a:solidFill>
                  <a:srgbClr val="000000"/>
                </a:solidFill>
                <a:latin typeface="Alatsi"/>
                <a:ea typeface="Alatsi"/>
                <a:cs typeface="Alatsi"/>
                <a:sym typeface="Alatsi"/>
              </a:rPr>
              <a:t>Goal: Measure how LMs perform when task conditions change.</a:t>
            </a:r>
          </a:p>
          <a:p>
            <a:pPr marL="902545" lvl="1" indent="-451273" algn="l">
              <a:lnSpc>
                <a:spcPts val="5852"/>
              </a:lnSpc>
              <a:buFont typeface="Arial"/>
              <a:buChar char="•"/>
            </a:pPr>
            <a:r>
              <a:rPr lang="en-US" sz="4180">
                <a:solidFill>
                  <a:srgbClr val="000000"/>
                </a:solidFill>
                <a:latin typeface="Alatsi"/>
                <a:ea typeface="Alatsi"/>
                <a:cs typeface="Alatsi"/>
                <a:sym typeface="Alatsi"/>
              </a:rPr>
              <a:t>Chain-of-thought (CoT) prompting and few-shot learning were also tested to improve reasoning abilities but still showed performance gaps.</a:t>
            </a:r>
          </a:p>
          <a:p>
            <a:pPr algn="l">
              <a:lnSpc>
                <a:spcPts val="5852"/>
              </a:lnSpc>
            </a:pPr>
            <a:endParaRPr lang="en-US" sz="4180">
              <a:solidFill>
                <a:srgbClr val="000000"/>
              </a:solidFill>
              <a:latin typeface="Alatsi"/>
              <a:ea typeface="Alatsi"/>
              <a:cs typeface="Alatsi"/>
              <a:sym typeface="Alatsi"/>
            </a:endParaRPr>
          </a:p>
        </p:txBody>
      </p:sp>
      <p:pic>
        <p:nvPicPr>
          <p:cNvPr id="14" name="Audio 13">
            <a:hlinkClick r:id="" action="ppaction://media"/>
            <a:extLst>
              <a:ext uri="{FF2B5EF4-FFF2-40B4-BE49-F238E27FC236}">
                <a16:creationId xmlns:a16="http://schemas.microsoft.com/office/drawing/2014/main" id="{F09736A8-66A9-077B-BD7F-530FECD03BA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091"/>
    </mc:Choice>
    <mc:Fallback>
      <p:transition spd="slow" advTm="29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2725699" y="1511300"/>
            <a:ext cx="13180039" cy="2955926"/>
          </a:xfrm>
          <a:prstGeom prst="rect">
            <a:avLst/>
          </a:prstGeom>
        </p:spPr>
        <p:txBody>
          <a:bodyPr lIns="0" tIns="0" rIns="0" bIns="0" rtlCol="0" anchor="t">
            <a:spAutoFit/>
          </a:bodyPr>
          <a:lstStyle/>
          <a:p>
            <a:pPr algn="ctr">
              <a:lnSpc>
                <a:spcPts val="11899"/>
              </a:lnSpc>
            </a:pPr>
            <a:r>
              <a:rPr lang="en-US" sz="8499">
                <a:solidFill>
                  <a:srgbClr val="000000"/>
                </a:solidFill>
                <a:latin typeface="Alatsi"/>
                <a:ea typeface="Alatsi"/>
                <a:cs typeface="Alatsi"/>
                <a:sym typeface="Alatsi"/>
              </a:rPr>
              <a:t>KEY RESEARCH QUESTIONS</a:t>
            </a:r>
          </a:p>
          <a:p>
            <a:pPr algn="ctr">
              <a:lnSpc>
                <a:spcPts val="11899"/>
              </a:lnSpc>
            </a:pPr>
            <a:endParaRPr lang="en-US" sz="8499">
              <a:solidFill>
                <a:srgbClr val="000000"/>
              </a:solidFill>
              <a:latin typeface="Alatsi"/>
              <a:ea typeface="Alatsi"/>
              <a:cs typeface="Alatsi"/>
              <a:sym typeface="Alatsi"/>
            </a:endParaRPr>
          </a:p>
        </p:txBody>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3</a:t>
              </a:r>
            </a:p>
          </p:txBody>
        </p:sp>
      </p:grpSp>
      <p:sp>
        <p:nvSpPr>
          <p:cNvPr id="11" name="Freeform 11"/>
          <p:cNvSpPr/>
          <p:nvPr/>
        </p:nvSpPr>
        <p:spPr>
          <a:xfrm>
            <a:off x="-3482681"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TextBox 12"/>
          <p:cNvSpPr txBox="1"/>
          <p:nvPr/>
        </p:nvSpPr>
        <p:spPr>
          <a:xfrm>
            <a:off x="1994628" y="3685711"/>
            <a:ext cx="14298743" cy="4409316"/>
          </a:xfrm>
          <a:prstGeom prst="rect">
            <a:avLst/>
          </a:prstGeom>
        </p:spPr>
        <p:txBody>
          <a:bodyPr lIns="0" tIns="0" rIns="0" bIns="0" rtlCol="0" anchor="t">
            <a:spAutoFit/>
          </a:bodyPr>
          <a:lstStyle/>
          <a:p>
            <a:pPr marL="902545" lvl="1" indent="-451273" algn="l">
              <a:lnSpc>
                <a:spcPts val="5852"/>
              </a:lnSpc>
              <a:buFont typeface="Arial"/>
              <a:buChar char="•"/>
            </a:pPr>
            <a:r>
              <a:rPr lang="en-US" sz="4180">
                <a:solidFill>
                  <a:srgbClr val="000000"/>
                </a:solidFill>
                <a:latin typeface="Alatsi"/>
                <a:ea typeface="Alatsi"/>
                <a:cs typeface="Alatsi"/>
                <a:sym typeface="Alatsi"/>
              </a:rPr>
              <a:t>Do LMs use generalizable reasoning or task-specific heuristics?</a:t>
            </a:r>
          </a:p>
          <a:p>
            <a:pPr marL="902545" lvl="1" indent="-451273" algn="l">
              <a:lnSpc>
                <a:spcPts val="5852"/>
              </a:lnSpc>
              <a:buFont typeface="Arial"/>
              <a:buChar char="•"/>
            </a:pPr>
            <a:r>
              <a:rPr lang="en-US" sz="4180">
                <a:solidFill>
                  <a:srgbClr val="000000"/>
                </a:solidFill>
                <a:latin typeface="Alatsi"/>
                <a:ea typeface="Alatsi"/>
                <a:cs typeface="Alatsi"/>
                <a:sym typeface="Alatsi"/>
              </a:rPr>
              <a:t>How do LMs handle variations in task conditions?</a:t>
            </a:r>
          </a:p>
          <a:p>
            <a:pPr marL="902545" lvl="1" indent="-451273" algn="l">
              <a:lnSpc>
                <a:spcPts val="5852"/>
              </a:lnSpc>
              <a:buFont typeface="Arial"/>
              <a:buChar char="•"/>
            </a:pPr>
            <a:r>
              <a:rPr lang="en-US" sz="4180">
                <a:solidFill>
                  <a:srgbClr val="000000"/>
                </a:solidFill>
                <a:latin typeface="Alatsi"/>
                <a:ea typeface="Alatsi"/>
                <a:cs typeface="Alatsi"/>
                <a:sym typeface="Alatsi"/>
              </a:rPr>
              <a:t>What are the limitations of current LM reasoning capabilities?</a:t>
            </a:r>
          </a:p>
          <a:p>
            <a:pPr algn="l">
              <a:lnSpc>
                <a:spcPts val="5852"/>
              </a:lnSpc>
            </a:pPr>
            <a:endParaRPr lang="en-US" sz="4180">
              <a:solidFill>
                <a:srgbClr val="000000"/>
              </a:solidFill>
              <a:latin typeface="Alatsi"/>
              <a:ea typeface="Alatsi"/>
              <a:cs typeface="Alatsi"/>
              <a:sym typeface="Alatsi"/>
            </a:endParaRPr>
          </a:p>
        </p:txBody>
      </p:sp>
      <p:pic>
        <p:nvPicPr>
          <p:cNvPr id="14" name="Audio 13">
            <a:hlinkClick r:id="" action="ppaction://media"/>
            <a:extLst>
              <a:ext uri="{FF2B5EF4-FFF2-40B4-BE49-F238E27FC236}">
                <a16:creationId xmlns:a16="http://schemas.microsoft.com/office/drawing/2014/main" id="{CA225010-5AA2-A766-69C8-DB107B9E08D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372"/>
    </mc:Choice>
    <mc:Fallback>
      <p:transition spd="slow" advTm="16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2725699" y="234835"/>
            <a:ext cx="13133456" cy="2946051"/>
          </a:xfrm>
          <a:prstGeom prst="rect">
            <a:avLst/>
          </a:prstGeom>
        </p:spPr>
        <p:txBody>
          <a:bodyPr lIns="0" tIns="0" rIns="0" bIns="0" rtlCol="0" anchor="t">
            <a:spAutoFit/>
          </a:bodyPr>
          <a:lstStyle/>
          <a:p>
            <a:pPr algn="ctr">
              <a:lnSpc>
                <a:spcPts val="11857"/>
              </a:lnSpc>
            </a:pPr>
            <a:r>
              <a:rPr lang="en-US" sz="8469">
                <a:solidFill>
                  <a:srgbClr val="000000"/>
                </a:solidFill>
                <a:latin typeface="Alatsi"/>
                <a:ea typeface="Alatsi"/>
                <a:cs typeface="Alatsi"/>
                <a:sym typeface="Alatsi"/>
              </a:rPr>
              <a:t>METHODOLOGY</a:t>
            </a:r>
          </a:p>
          <a:p>
            <a:pPr algn="ctr">
              <a:lnSpc>
                <a:spcPts val="11857"/>
              </a:lnSpc>
            </a:pPr>
            <a:endParaRPr lang="en-US" sz="8469">
              <a:solidFill>
                <a:srgbClr val="000000"/>
              </a:solidFill>
              <a:latin typeface="Alatsi"/>
              <a:ea typeface="Alatsi"/>
              <a:cs typeface="Alatsi"/>
              <a:sym typeface="Alatsi"/>
            </a:endParaRPr>
          </a:p>
        </p:txBody>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4</a:t>
              </a:r>
            </a:p>
          </p:txBody>
        </p:sp>
      </p:grpSp>
      <p:sp>
        <p:nvSpPr>
          <p:cNvPr id="11" name="Freeform 11"/>
          <p:cNvSpPr/>
          <p:nvPr/>
        </p:nvSpPr>
        <p:spPr>
          <a:xfrm>
            <a:off x="-3482681"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TextBox 12"/>
          <p:cNvSpPr txBox="1"/>
          <p:nvPr/>
        </p:nvSpPr>
        <p:spPr>
          <a:xfrm>
            <a:off x="1431877" y="2261961"/>
            <a:ext cx="16293372" cy="6818356"/>
          </a:xfrm>
          <a:prstGeom prst="rect">
            <a:avLst/>
          </a:prstGeom>
        </p:spPr>
        <p:txBody>
          <a:bodyPr lIns="0" tIns="0" rIns="0" bIns="0" rtlCol="0" anchor="t">
            <a:spAutoFit/>
          </a:bodyPr>
          <a:lstStyle/>
          <a:p>
            <a:pPr marL="816186" lvl="1" indent="-408093" algn="l">
              <a:lnSpc>
                <a:spcPts val="6048"/>
              </a:lnSpc>
              <a:buFont typeface="Arial"/>
              <a:buChar char="•"/>
            </a:pPr>
            <a:r>
              <a:rPr lang="en-US" sz="3780">
                <a:solidFill>
                  <a:srgbClr val="000000"/>
                </a:solidFill>
                <a:latin typeface="Alatsi"/>
                <a:ea typeface="Alatsi"/>
                <a:cs typeface="Alatsi"/>
                <a:sym typeface="Alatsi"/>
              </a:rPr>
              <a:t>Counterfactual Tasks: Modify task conditions while keeping the </a:t>
            </a:r>
          </a:p>
          <a:p>
            <a:pPr algn="l">
              <a:lnSpc>
                <a:spcPts val="6048"/>
              </a:lnSpc>
            </a:pPr>
            <a:r>
              <a:rPr lang="en-US" sz="3780">
                <a:solidFill>
                  <a:srgbClr val="000000"/>
                </a:solidFill>
                <a:latin typeface="Alatsi"/>
                <a:ea typeface="Alatsi"/>
                <a:cs typeface="Alatsi"/>
                <a:sym typeface="Alatsi"/>
              </a:rPr>
              <a:t>         reasoning process intact.</a:t>
            </a:r>
          </a:p>
          <a:p>
            <a:pPr marL="816186" lvl="1" indent="-408093" algn="l">
              <a:lnSpc>
                <a:spcPts val="6048"/>
              </a:lnSpc>
              <a:buFont typeface="Arial"/>
              <a:buChar char="•"/>
            </a:pPr>
            <a:r>
              <a:rPr lang="en-US" sz="3780">
                <a:solidFill>
                  <a:srgbClr val="000000"/>
                </a:solidFill>
                <a:latin typeface="Alatsi"/>
                <a:ea typeface="Alatsi"/>
                <a:cs typeface="Alatsi"/>
                <a:sym typeface="Alatsi"/>
              </a:rPr>
              <a:t>Examples:</a:t>
            </a:r>
          </a:p>
          <a:p>
            <a:pPr algn="l">
              <a:lnSpc>
                <a:spcPts val="6048"/>
              </a:lnSpc>
            </a:pPr>
            <a:r>
              <a:rPr lang="en-US" sz="3780">
                <a:solidFill>
                  <a:srgbClr val="000000"/>
                </a:solidFill>
                <a:latin typeface="Alatsi"/>
                <a:ea typeface="Alatsi"/>
                <a:cs typeface="Alatsi"/>
                <a:sym typeface="Alatsi"/>
              </a:rPr>
              <a:t>               Arithmetic in different bases (base-10 vs. base-9).</a:t>
            </a:r>
          </a:p>
          <a:p>
            <a:pPr algn="l">
              <a:lnSpc>
                <a:spcPts val="6048"/>
              </a:lnSpc>
            </a:pPr>
            <a:r>
              <a:rPr lang="en-US" sz="3780">
                <a:solidFill>
                  <a:srgbClr val="000000"/>
                </a:solidFill>
                <a:latin typeface="Alatsi"/>
                <a:ea typeface="Alatsi"/>
                <a:cs typeface="Alatsi"/>
                <a:sym typeface="Alatsi"/>
              </a:rPr>
              <a:t>               Code execution with 1-based vs. 0-based indexing.</a:t>
            </a:r>
          </a:p>
          <a:p>
            <a:pPr algn="l">
              <a:lnSpc>
                <a:spcPts val="6048"/>
              </a:lnSpc>
            </a:pPr>
            <a:r>
              <a:rPr lang="en-US" sz="3780">
                <a:solidFill>
                  <a:srgbClr val="000000"/>
                </a:solidFill>
                <a:latin typeface="Alatsi"/>
                <a:ea typeface="Alatsi"/>
                <a:cs typeface="Alatsi"/>
                <a:sym typeface="Alatsi"/>
              </a:rPr>
              <a:t>               Logical reasoning with premises violating common sense.</a:t>
            </a:r>
          </a:p>
          <a:p>
            <a:pPr marL="816186" lvl="1" indent="-408093" algn="l">
              <a:lnSpc>
                <a:spcPts val="6048"/>
              </a:lnSpc>
              <a:buFont typeface="Arial"/>
              <a:buChar char="•"/>
            </a:pPr>
            <a:r>
              <a:rPr lang="en-US" sz="3780">
                <a:solidFill>
                  <a:srgbClr val="000000"/>
                </a:solidFill>
                <a:latin typeface="Alatsi"/>
                <a:ea typeface="Alatsi"/>
                <a:cs typeface="Alatsi"/>
                <a:sym typeface="Alatsi"/>
              </a:rPr>
              <a:t>Models Tested: GPT-4, GPT-3.5, Claude, PaLM-2.</a:t>
            </a:r>
          </a:p>
          <a:p>
            <a:pPr marL="816186" lvl="1" indent="-408093" algn="l">
              <a:lnSpc>
                <a:spcPts val="6048"/>
              </a:lnSpc>
              <a:buFont typeface="Arial"/>
              <a:buChar char="•"/>
            </a:pPr>
            <a:r>
              <a:rPr lang="en-US" sz="3780">
                <a:solidFill>
                  <a:srgbClr val="000000"/>
                </a:solidFill>
                <a:latin typeface="Alatsi"/>
                <a:ea typeface="Alatsi"/>
                <a:cs typeface="Alatsi"/>
                <a:sym typeface="Alatsi"/>
              </a:rPr>
              <a:t>Evaluation: Default vs. counterfactual performance comparison.</a:t>
            </a:r>
          </a:p>
          <a:p>
            <a:pPr algn="l">
              <a:lnSpc>
                <a:spcPts val="6048"/>
              </a:lnSpc>
            </a:pPr>
            <a:endParaRPr lang="en-US" sz="3780">
              <a:solidFill>
                <a:srgbClr val="000000"/>
              </a:solidFill>
              <a:latin typeface="Alatsi"/>
              <a:ea typeface="Alatsi"/>
              <a:cs typeface="Alatsi"/>
              <a:sym typeface="Alatsi"/>
            </a:endParaRPr>
          </a:p>
        </p:txBody>
      </p:sp>
      <p:pic>
        <p:nvPicPr>
          <p:cNvPr id="14" name="Audio 13">
            <a:hlinkClick r:id="" action="ppaction://media"/>
            <a:extLst>
              <a:ext uri="{FF2B5EF4-FFF2-40B4-BE49-F238E27FC236}">
                <a16:creationId xmlns:a16="http://schemas.microsoft.com/office/drawing/2014/main" id="{603848D6-27F8-D359-3A34-CDB366AB9EB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2319"/>
    </mc:Choice>
    <mc:Fallback>
      <p:transition spd="slow" advTm="223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2553980" y="674688"/>
            <a:ext cx="13180039" cy="2955926"/>
          </a:xfrm>
          <a:prstGeom prst="rect">
            <a:avLst/>
          </a:prstGeom>
        </p:spPr>
        <p:txBody>
          <a:bodyPr lIns="0" tIns="0" rIns="0" bIns="0" rtlCol="0" anchor="t">
            <a:spAutoFit/>
          </a:bodyPr>
          <a:lstStyle/>
          <a:p>
            <a:pPr algn="ctr">
              <a:lnSpc>
                <a:spcPts val="11899"/>
              </a:lnSpc>
            </a:pPr>
            <a:r>
              <a:rPr lang="en-US" sz="8499">
                <a:solidFill>
                  <a:srgbClr val="000000"/>
                </a:solidFill>
                <a:latin typeface="Alatsi"/>
                <a:ea typeface="Alatsi"/>
                <a:cs typeface="Alatsi"/>
                <a:sym typeface="Alatsi"/>
              </a:rPr>
              <a:t>COUNTERFACTUAL TASKS</a:t>
            </a:r>
          </a:p>
          <a:p>
            <a:pPr algn="ctr">
              <a:lnSpc>
                <a:spcPts val="11899"/>
              </a:lnSpc>
            </a:pPr>
            <a:endParaRPr lang="en-US" sz="8499">
              <a:solidFill>
                <a:srgbClr val="000000"/>
              </a:solidFill>
              <a:latin typeface="Alatsi"/>
              <a:ea typeface="Alatsi"/>
              <a:cs typeface="Alatsi"/>
              <a:sym typeface="Alatsi"/>
            </a:endParaRPr>
          </a:p>
        </p:txBody>
      </p:sp>
      <p:sp>
        <p:nvSpPr>
          <p:cNvPr id="3" name="TextBox 3"/>
          <p:cNvSpPr txBox="1"/>
          <p:nvPr/>
        </p:nvSpPr>
        <p:spPr>
          <a:xfrm>
            <a:off x="9667151" y="2833684"/>
            <a:ext cx="7754616" cy="7281310"/>
          </a:xfrm>
          <a:prstGeom prst="rect">
            <a:avLst/>
          </a:prstGeom>
        </p:spPr>
        <p:txBody>
          <a:bodyPr lIns="0" tIns="0" rIns="0" bIns="0" rtlCol="0" anchor="t">
            <a:spAutoFit/>
          </a:bodyPr>
          <a:lstStyle/>
          <a:p>
            <a:pPr marL="692877" lvl="1" indent="-346439" algn="l">
              <a:lnSpc>
                <a:spcPts val="4492"/>
              </a:lnSpc>
              <a:buFont typeface="Arial"/>
              <a:buChar char="•"/>
            </a:pPr>
            <a:r>
              <a:rPr lang="en-US" sz="3209" dirty="0">
                <a:solidFill>
                  <a:srgbClr val="000000"/>
                </a:solidFill>
                <a:latin typeface="Alatsi"/>
                <a:ea typeface="Alatsi"/>
                <a:cs typeface="Alatsi"/>
                <a:sym typeface="Alatsi"/>
              </a:rPr>
              <a:t>Definition: A task is defined as a function </a:t>
            </a:r>
            <a:r>
              <a:rPr lang="en-US" sz="3209" dirty="0" err="1">
                <a:solidFill>
                  <a:srgbClr val="000000"/>
                </a:solidFill>
                <a:latin typeface="Alatsi"/>
                <a:ea typeface="Alatsi"/>
                <a:cs typeface="Alatsi"/>
                <a:sym typeface="Alatsi"/>
              </a:rPr>
              <a:t>f_w</a:t>
            </a:r>
            <a:r>
              <a:rPr lang="en-US" sz="3209" dirty="0">
                <a:solidFill>
                  <a:srgbClr val="000000"/>
                </a:solidFill>
                <a:latin typeface="Alatsi"/>
                <a:ea typeface="Alatsi"/>
                <a:cs typeface="Alatsi"/>
                <a:sym typeface="Alatsi"/>
              </a:rPr>
              <a:t>: X → Y mapping an input x under a world model w to an output y.</a:t>
            </a:r>
          </a:p>
          <a:p>
            <a:pPr algn="l">
              <a:lnSpc>
                <a:spcPts val="4492"/>
              </a:lnSpc>
            </a:pPr>
            <a:endParaRPr lang="en-US" sz="3209" dirty="0">
              <a:solidFill>
                <a:srgbClr val="000000"/>
              </a:solidFill>
              <a:latin typeface="Alatsi"/>
              <a:ea typeface="Alatsi"/>
              <a:cs typeface="Alatsi"/>
              <a:sym typeface="Alatsi"/>
            </a:endParaRPr>
          </a:p>
          <a:p>
            <a:pPr marL="692877" lvl="1" indent="-346439" algn="l">
              <a:lnSpc>
                <a:spcPts val="4492"/>
              </a:lnSpc>
              <a:buFont typeface="Arial"/>
              <a:buChar char="•"/>
            </a:pPr>
            <a:r>
              <a:rPr lang="en-US" sz="3209" dirty="0">
                <a:solidFill>
                  <a:srgbClr val="000000"/>
                </a:solidFill>
                <a:latin typeface="Alatsi"/>
                <a:ea typeface="Alatsi"/>
                <a:cs typeface="Alatsi"/>
                <a:sym typeface="Alatsi"/>
              </a:rPr>
              <a:t>LM Answer Generation: The LM's response is modeled as:</a:t>
            </a:r>
          </a:p>
          <a:p>
            <a:pPr marL="1385754" lvl="2" indent="-461918" algn="l">
              <a:lnSpc>
                <a:spcPts val="4492"/>
              </a:lnSpc>
              <a:buFont typeface="Arial"/>
              <a:buChar char="⚬"/>
            </a:pPr>
            <a:r>
              <a:rPr lang="en-US" sz="3209" dirty="0">
                <a:solidFill>
                  <a:srgbClr val="000000"/>
                </a:solidFill>
                <a:latin typeface="Alatsi"/>
                <a:ea typeface="Alatsi"/>
                <a:cs typeface="Alatsi"/>
                <a:sym typeface="Alatsi"/>
              </a:rPr>
              <a:t>h(f, w, x) = argmax P_LM(y' | </a:t>
            </a:r>
            <a:r>
              <a:rPr lang="en-US" sz="3209" dirty="0" err="1">
                <a:solidFill>
                  <a:srgbClr val="000000"/>
                </a:solidFill>
                <a:latin typeface="Alatsi"/>
                <a:ea typeface="Alatsi"/>
                <a:cs typeface="Alatsi"/>
                <a:sym typeface="Alatsi"/>
              </a:rPr>
              <a:t>prompt_f</a:t>
            </a:r>
            <a:r>
              <a:rPr lang="en-US" sz="3209" dirty="0">
                <a:solidFill>
                  <a:srgbClr val="000000"/>
                </a:solidFill>
                <a:latin typeface="Alatsi"/>
                <a:ea typeface="Alatsi"/>
                <a:cs typeface="Alatsi"/>
                <a:sym typeface="Alatsi"/>
              </a:rPr>
              <a:t>(f, x),</a:t>
            </a:r>
            <a:r>
              <a:rPr lang="en-US" sz="3209" dirty="0" err="1">
                <a:solidFill>
                  <a:srgbClr val="000000"/>
                </a:solidFill>
                <a:latin typeface="Alatsi"/>
                <a:ea typeface="Alatsi"/>
                <a:cs typeface="Alatsi"/>
                <a:sym typeface="Alatsi"/>
              </a:rPr>
              <a:t>prompt_w</a:t>
            </a:r>
            <a:r>
              <a:rPr lang="en-US" sz="3209" dirty="0">
                <a:solidFill>
                  <a:srgbClr val="000000"/>
                </a:solidFill>
                <a:latin typeface="Alatsi"/>
                <a:ea typeface="Alatsi"/>
                <a:cs typeface="Alatsi"/>
                <a:sym typeface="Alatsi"/>
              </a:rPr>
              <a:t>(w))</a:t>
            </a:r>
          </a:p>
          <a:p>
            <a:pPr algn="l">
              <a:lnSpc>
                <a:spcPts val="4492"/>
              </a:lnSpc>
            </a:pPr>
            <a:endParaRPr lang="en-US" sz="3209" dirty="0">
              <a:solidFill>
                <a:srgbClr val="000000"/>
              </a:solidFill>
              <a:latin typeface="Alatsi"/>
              <a:ea typeface="Alatsi"/>
              <a:cs typeface="Alatsi"/>
              <a:sym typeface="Alatsi"/>
            </a:endParaRPr>
          </a:p>
          <a:p>
            <a:pPr marL="692877" lvl="1" indent="-346439" algn="l">
              <a:lnSpc>
                <a:spcPts val="4492"/>
              </a:lnSpc>
              <a:buFont typeface="Arial"/>
              <a:buChar char="•"/>
            </a:pPr>
            <a:r>
              <a:rPr lang="en-US" sz="3209" dirty="0">
                <a:solidFill>
                  <a:srgbClr val="000000"/>
                </a:solidFill>
                <a:latin typeface="Alatsi"/>
                <a:ea typeface="Alatsi"/>
                <a:cs typeface="Alatsi"/>
                <a:sym typeface="Alatsi"/>
              </a:rPr>
              <a:t>For each task, CCC is defined. It is a simpler task in </a:t>
            </a:r>
            <a:r>
              <a:rPr lang="en-US" sz="3209" dirty="0" err="1">
                <a:solidFill>
                  <a:srgbClr val="000000"/>
                </a:solidFill>
                <a:latin typeface="Alatsi"/>
                <a:ea typeface="Alatsi"/>
                <a:cs typeface="Alatsi"/>
                <a:sym typeface="Alatsi"/>
              </a:rPr>
              <a:t>w_cf</a:t>
            </a:r>
            <a:r>
              <a:rPr lang="en-US" sz="3209" dirty="0">
                <a:solidFill>
                  <a:srgbClr val="000000"/>
                </a:solidFill>
                <a:latin typeface="Alatsi"/>
                <a:ea typeface="Alatsi"/>
                <a:cs typeface="Alatsi"/>
                <a:sym typeface="Alatsi"/>
              </a:rPr>
              <a:t> used as a control task.</a:t>
            </a:r>
          </a:p>
          <a:p>
            <a:pPr algn="l">
              <a:lnSpc>
                <a:spcPts val="4492"/>
              </a:lnSpc>
            </a:pPr>
            <a:endParaRPr lang="en-US" sz="3209" dirty="0">
              <a:solidFill>
                <a:srgbClr val="000000"/>
              </a:solidFill>
              <a:latin typeface="Alatsi"/>
              <a:ea typeface="Alatsi"/>
              <a:cs typeface="Alatsi"/>
              <a:sym typeface="Alatsi"/>
            </a:endParaRPr>
          </a:p>
        </p:txBody>
      </p:sp>
      <p:grpSp>
        <p:nvGrpSpPr>
          <p:cNvPr id="4" name="Group 4"/>
          <p:cNvGrpSpPr/>
          <p:nvPr/>
        </p:nvGrpSpPr>
        <p:grpSpPr>
          <a:xfrm>
            <a:off x="2693030" y="3166804"/>
            <a:ext cx="6450970" cy="2573239"/>
            <a:chOff x="0" y="0"/>
            <a:chExt cx="1699021" cy="677726"/>
          </a:xfrm>
        </p:grpSpPr>
        <p:sp>
          <p:nvSpPr>
            <p:cNvPr id="5" name="Freeform 5"/>
            <p:cNvSpPr/>
            <p:nvPr/>
          </p:nvSpPr>
          <p:spPr>
            <a:xfrm>
              <a:off x="0" y="0"/>
              <a:ext cx="1699021" cy="677725"/>
            </a:xfrm>
            <a:custGeom>
              <a:avLst/>
              <a:gdLst/>
              <a:ahLst/>
              <a:cxnLst/>
              <a:rect l="l" t="t" r="r" b="b"/>
              <a:pathLst>
                <a:path w="1699021" h="677725">
                  <a:moveTo>
                    <a:pt x="61206" y="0"/>
                  </a:moveTo>
                  <a:lnTo>
                    <a:pt x="1637815" y="0"/>
                  </a:lnTo>
                  <a:cubicBezTo>
                    <a:pt x="1654047" y="0"/>
                    <a:pt x="1669616" y="6448"/>
                    <a:pt x="1681094" y="17927"/>
                  </a:cubicBezTo>
                  <a:cubicBezTo>
                    <a:pt x="1692572" y="29405"/>
                    <a:pt x="1699021" y="44973"/>
                    <a:pt x="1699021" y="61206"/>
                  </a:cubicBezTo>
                  <a:lnTo>
                    <a:pt x="1699021" y="616519"/>
                  </a:lnTo>
                  <a:cubicBezTo>
                    <a:pt x="1699021" y="632752"/>
                    <a:pt x="1692572" y="648320"/>
                    <a:pt x="1681094" y="659799"/>
                  </a:cubicBezTo>
                  <a:cubicBezTo>
                    <a:pt x="1669616" y="671277"/>
                    <a:pt x="1654047" y="677725"/>
                    <a:pt x="1637815" y="677725"/>
                  </a:cubicBezTo>
                  <a:lnTo>
                    <a:pt x="61206" y="677725"/>
                  </a:lnTo>
                  <a:cubicBezTo>
                    <a:pt x="27403" y="677725"/>
                    <a:pt x="0" y="650323"/>
                    <a:pt x="0" y="616519"/>
                  </a:cubicBezTo>
                  <a:lnTo>
                    <a:pt x="0" y="61206"/>
                  </a:lnTo>
                  <a:cubicBezTo>
                    <a:pt x="0" y="44973"/>
                    <a:pt x="6448" y="29405"/>
                    <a:pt x="17927" y="17927"/>
                  </a:cubicBezTo>
                  <a:cubicBezTo>
                    <a:pt x="29405" y="6448"/>
                    <a:pt x="44973" y="0"/>
                    <a:pt x="61206" y="0"/>
                  </a:cubicBezTo>
                  <a:close/>
                </a:path>
              </a:pathLst>
            </a:custGeom>
            <a:solidFill>
              <a:srgbClr val="E9C7C6"/>
            </a:solidFill>
          </p:spPr>
        </p:sp>
        <p:sp>
          <p:nvSpPr>
            <p:cNvPr id="6" name="TextBox 6"/>
            <p:cNvSpPr txBox="1"/>
            <p:nvPr/>
          </p:nvSpPr>
          <p:spPr>
            <a:xfrm>
              <a:off x="0" y="-38100"/>
              <a:ext cx="1699021" cy="715826"/>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2553980" y="2618098"/>
            <a:ext cx="6590020" cy="670833"/>
          </a:xfrm>
          <a:prstGeom prst="rect">
            <a:avLst/>
          </a:prstGeom>
        </p:spPr>
        <p:txBody>
          <a:bodyPr lIns="0" tIns="0" rIns="0" bIns="0" rtlCol="0" anchor="t">
            <a:spAutoFit/>
          </a:bodyPr>
          <a:lstStyle/>
          <a:p>
            <a:pPr algn="l">
              <a:lnSpc>
                <a:spcPts val="5487"/>
              </a:lnSpc>
            </a:pPr>
            <a:r>
              <a:rPr lang="en-US" sz="3919">
                <a:solidFill>
                  <a:srgbClr val="000000"/>
                </a:solidFill>
                <a:latin typeface="Alatsi"/>
                <a:ea typeface="Alatsi"/>
                <a:cs typeface="Alatsi"/>
                <a:sym typeface="Alatsi"/>
              </a:rPr>
              <a:t>Default Task                 </a:t>
            </a:r>
          </a:p>
        </p:txBody>
      </p:sp>
      <p:sp>
        <p:nvSpPr>
          <p:cNvPr id="8" name="TextBox 8"/>
          <p:cNvSpPr txBox="1"/>
          <p:nvPr/>
        </p:nvSpPr>
        <p:spPr>
          <a:xfrm>
            <a:off x="2922167" y="3563938"/>
            <a:ext cx="5497475" cy="1976877"/>
          </a:xfrm>
          <a:prstGeom prst="rect">
            <a:avLst/>
          </a:prstGeom>
        </p:spPr>
        <p:txBody>
          <a:bodyPr lIns="0" tIns="0" rIns="0" bIns="0" rtlCol="0" anchor="t">
            <a:spAutoFit/>
          </a:bodyPr>
          <a:lstStyle/>
          <a:p>
            <a:pPr marL="603483" lvl="1" indent="-301742" algn="l">
              <a:lnSpc>
                <a:spcPts val="3913"/>
              </a:lnSpc>
              <a:buFont typeface="Arial"/>
              <a:buChar char="•"/>
            </a:pPr>
            <a:r>
              <a:rPr lang="en-US" sz="2795">
                <a:solidFill>
                  <a:srgbClr val="000000"/>
                </a:solidFill>
                <a:latin typeface="Alatsi"/>
                <a:ea typeface="Alatsi"/>
                <a:cs typeface="Alatsi"/>
                <a:sym typeface="Alatsi"/>
              </a:rPr>
              <a:t>Uses the commonly assumed world conditions (e.g., base-10 arithmetic, 0-based indexing). </a:t>
            </a:r>
          </a:p>
          <a:p>
            <a:pPr marL="603483" lvl="1" indent="-301742" algn="l">
              <a:lnSpc>
                <a:spcPts val="3913"/>
              </a:lnSpc>
              <a:buFont typeface="Arial"/>
              <a:buChar char="•"/>
            </a:pPr>
            <a:r>
              <a:rPr lang="en-US" sz="2795">
                <a:solidFill>
                  <a:srgbClr val="000000"/>
                </a:solidFill>
                <a:latin typeface="Alatsi"/>
                <a:ea typeface="Alatsi"/>
                <a:cs typeface="Alatsi"/>
                <a:sym typeface="Alatsi"/>
              </a:rPr>
              <a:t>w_default is the default world</a:t>
            </a:r>
          </a:p>
        </p:txBody>
      </p:sp>
      <p:grpSp>
        <p:nvGrpSpPr>
          <p:cNvPr id="9" name="Group 9"/>
          <p:cNvGrpSpPr/>
          <p:nvPr/>
        </p:nvGrpSpPr>
        <p:grpSpPr>
          <a:xfrm>
            <a:off x="2708155" y="6633488"/>
            <a:ext cx="6450970" cy="2573239"/>
            <a:chOff x="0" y="0"/>
            <a:chExt cx="1699021" cy="677726"/>
          </a:xfrm>
        </p:grpSpPr>
        <p:sp>
          <p:nvSpPr>
            <p:cNvPr id="10" name="Freeform 10"/>
            <p:cNvSpPr/>
            <p:nvPr/>
          </p:nvSpPr>
          <p:spPr>
            <a:xfrm>
              <a:off x="0" y="0"/>
              <a:ext cx="1699021" cy="677725"/>
            </a:xfrm>
            <a:custGeom>
              <a:avLst/>
              <a:gdLst/>
              <a:ahLst/>
              <a:cxnLst/>
              <a:rect l="l" t="t" r="r" b="b"/>
              <a:pathLst>
                <a:path w="1699021" h="677725">
                  <a:moveTo>
                    <a:pt x="61206" y="0"/>
                  </a:moveTo>
                  <a:lnTo>
                    <a:pt x="1637815" y="0"/>
                  </a:lnTo>
                  <a:cubicBezTo>
                    <a:pt x="1654047" y="0"/>
                    <a:pt x="1669616" y="6448"/>
                    <a:pt x="1681094" y="17927"/>
                  </a:cubicBezTo>
                  <a:cubicBezTo>
                    <a:pt x="1692572" y="29405"/>
                    <a:pt x="1699021" y="44973"/>
                    <a:pt x="1699021" y="61206"/>
                  </a:cubicBezTo>
                  <a:lnTo>
                    <a:pt x="1699021" y="616519"/>
                  </a:lnTo>
                  <a:cubicBezTo>
                    <a:pt x="1699021" y="632752"/>
                    <a:pt x="1692572" y="648320"/>
                    <a:pt x="1681094" y="659799"/>
                  </a:cubicBezTo>
                  <a:cubicBezTo>
                    <a:pt x="1669616" y="671277"/>
                    <a:pt x="1654047" y="677725"/>
                    <a:pt x="1637815" y="677725"/>
                  </a:cubicBezTo>
                  <a:lnTo>
                    <a:pt x="61206" y="677725"/>
                  </a:lnTo>
                  <a:cubicBezTo>
                    <a:pt x="27403" y="677725"/>
                    <a:pt x="0" y="650323"/>
                    <a:pt x="0" y="616519"/>
                  </a:cubicBezTo>
                  <a:lnTo>
                    <a:pt x="0" y="61206"/>
                  </a:lnTo>
                  <a:cubicBezTo>
                    <a:pt x="0" y="44973"/>
                    <a:pt x="6448" y="29405"/>
                    <a:pt x="17927" y="17927"/>
                  </a:cubicBezTo>
                  <a:cubicBezTo>
                    <a:pt x="29405" y="6448"/>
                    <a:pt x="44973" y="0"/>
                    <a:pt x="61206" y="0"/>
                  </a:cubicBezTo>
                  <a:close/>
                </a:path>
              </a:pathLst>
            </a:custGeom>
            <a:solidFill>
              <a:srgbClr val="E9C7C6"/>
            </a:solidFill>
          </p:spPr>
        </p:sp>
        <p:sp>
          <p:nvSpPr>
            <p:cNvPr id="11" name="TextBox 11"/>
            <p:cNvSpPr txBox="1"/>
            <p:nvPr/>
          </p:nvSpPr>
          <p:spPr>
            <a:xfrm>
              <a:off x="0" y="-38100"/>
              <a:ext cx="1699021" cy="715826"/>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2553980" y="6084782"/>
            <a:ext cx="6590020" cy="670833"/>
          </a:xfrm>
          <a:prstGeom prst="rect">
            <a:avLst/>
          </a:prstGeom>
        </p:spPr>
        <p:txBody>
          <a:bodyPr lIns="0" tIns="0" rIns="0" bIns="0" rtlCol="0" anchor="t">
            <a:spAutoFit/>
          </a:bodyPr>
          <a:lstStyle/>
          <a:p>
            <a:pPr algn="l">
              <a:lnSpc>
                <a:spcPts val="5487"/>
              </a:lnSpc>
            </a:pPr>
            <a:r>
              <a:rPr lang="en-US" sz="3919">
                <a:solidFill>
                  <a:srgbClr val="000000"/>
                </a:solidFill>
                <a:latin typeface="Alatsi"/>
                <a:ea typeface="Alatsi"/>
                <a:cs typeface="Alatsi"/>
                <a:sym typeface="Alatsi"/>
              </a:rPr>
              <a:t>Counterfactual Task</a:t>
            </a:r>
          </a:p>
        </p:txBody>
      </p:sp>
      <p:sp>
        <p:nvSpPr>
          <p:cNvPr id="13" name="TextBox 13"/>
          <p:cNvSpPr txBox="1"/>
          <p:nvPr/>
        </p:nvSpPr>
        <p:spPr>
          <a:xfrm>
            <a:off x="2922167" y="7031839"/>
            <a:ext cx="5974222" cy="1976877"/>
          </a:xfrm>
          <a:prstGeom prst="rect">
            <a:avLst/>
          </a:prstGeom>
        </p:spPr>
        <p:txBody>
          <a:bodyPr lIns="0" tIns="0" rIns="0" bIns="0" rtlCol="0" anchor="t">
            <a:spAutoFit/>
          </a:bodyPr>
          <a:lstStyle/>
          <a:p>
            <a:pPr marL="603483" lvl="1" indent="-301742" algn="l">
              <a:lnSpc>
                <a:spcPts val="3913"/>
              </a:lnSpc>
              <a:buFont typeface="Arial"/>
              <a:buChar char="•"/>
            </a:pPr>
            <a:r>
              <a:rPr lang="en-US" sz="2795">
                <a:solidFill>
                  <a:srgbClr val="000000"/>
                </a:solidFill>
                <a:latin typeface="Alatsi"/>
                <a:ea typeface="Alatsi"/>
                <a:cs typeface="Alatsi"/>
                <a:sym typeface="Alatsi"/>
              </a:rPr>
              <a:t>Deviates from default conditions to test adaptability (e.g., base-9 arithmetic, 1-based indexing).</a:t>
            </a:r>
          </a:p>
          <a:p>
            <a:pPr marL="603483" lvl="1" indent="-301742" algn="l">
              <a:lnSpc>
                <a:spcPts val="3913"/>
              </a:lnSpc>
              <a:buFont typeface="Arial"/>
              <a:buChar char="•"/>
            </a:pPr>
            <a:r>
              <a:rPr lang="en-US" sz="2795">
                <a:solidFill>
                  <a:srgbClr val="000000"/>
                </a:solidFill>
                <a:latin typeface="Alatsi"/>
                <a:ea typeface="Alatsi"/>
                <a:cs typeface="Alatsi"/>
                <a:sym typeface="Alatsi"/>
              </a:rPr>
              <a:t>w_cf is the counterfactual world</a:t>
            </a:r>
          </a:p>
        </p:txBody>
      </p:sp>
      <p:sp>
        <p:nvSpPr>
          <p:cNvPr id="14" name="AutoShape 14"/>
          <p:cNvSpPr/>
          <p:nvPr/>
        </p:nvSpPr>
        <p:spPr>
          <a:xfrm flipH="1" flipV="1">
            <a:off x="1085850" y="7289441"/>
            <a:ext cx="5403" cy="2997456"/>
          </a:xfrm>
          <a:prstGeom prst="line">
            <a:avLst/>
          </a:prstGeom>
          <a:ln w="114300" cap="flat">
            <a:solidFill>
              <a:srgbClr val="9FC3D0"/>
            </a:solidFill>
            <a:prstDash val="solid"/>
            <a:headEnd type="none" w="sm" len="sm"/>
            <a:tailEnd type="none" w="sm" len="sm"/>
          </a:ln>
        </p:spPr>
      </p:sp>
      <p:sp>
        <p:nvSpPr>
          <p:cNvPr id="15" name="AutoShape 15"/>
          <p:cNvSpPr/>
          <p:nvPr/>
        </p:nvSpPr>
        <p:spPr>
          <a:xfrm flipH="1" flipV="1">
            <a:off x="1090490" y="-104525"/>
            <a:ext cx="762" cy="8024632"/>
          </a:xfrm>
          <a:prstGeom prst="line">
            <a:avLst/>
          </a:prstGeom>
          <a:ln w="114300" cap="flat">
            <a:solidFill>
              <a:srgbClr val="9FC3D0"/>
            </a:solidFill>
            <a:prstDash val="solid"/>
            <a:headEnd type="none" w="sm" len="sm"/>
            <a:tailEnd type="none" w="sm" len="sm"/>
          </a:ln>
        </p:spPr>
      </p:sp>
      <p:grpSp>
        <p:nvGrpSpPr>
          <p:cNvPr id="16" name="Group 16"/>
          <p:cNvGrpSpPr/>
          <p:nvPr/>
        </p:nvGrpSpPr>
        <p:grpSpPr>
          <a:xfrm>
            <a:off x="15859155" y="0"/>
            <a:ext cx="1562612" cy="1673225"/>
            <a:chOff x="0" y="0"/>
            <a:chExt cx="2083482" cy="2230967"/>
          </a:xfrm>
        </p:grpSpPr>
        <p:grpSp>
          <p:nvGrpSpPr>
            <p:cNvPr id="17" name="Group 17"/>
            <p:cNvGrpSpPr/>
            <p:nvPr/>
          </p:nvGrpSpPr>
          <p:grpSpPr>
            <a:xfrm>
              <a:off x="75599" y="0"/>
              <a:ext cx="1932284" cy="2230967"/>
              <a:chOff x="0" y="0"/>
              <a:chExt cx="703982" cy="812800"/>
            </a:xfrm>
          </p:grpSpPr>
          <p:sp>
            <p:nvSpPr>
              <p:cNvPr id="18" name="Freeform 1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19" name="TextBox 1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20" name="TextBox 2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5</a:t>
              </a:r>
            </a:p>
          </p:txBody>
        </p:sp>
      </p:grpSp>
      <p:sp>
        <p:nvSpPr>
          <p:cNvPr id="21" name="Freeform 21"/>
          <p:cNvSpPr/>
          <p:nvPr/>
        </p:nvSpPr>
        <p:spPr>
          <a:xfrm>
            <a:off x="1380515" y="-1868183"/>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2" name="Freeform 22"/>
          <p:cNvSpPr/>
          <p:nvPr/>
        </p:nvSpPr>
        <p:spPr>
          <a:xfrm>
            <a:off x="10766245" y="957344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pic>
        <p:nvPicPr>
          <p:cNvPr id="24" name="Audio 23">
            <a:hlinkClick r:id="" action="ppaction://media"/>
            <a:extLst>
              <a:ext uri="{FF2B5EF4-FFF2-40B4-BE49-F238E27FC236}">
                <a16:creationId xmlns:a16="http://schemas.microsoft.com/office/drawing/2014/main" id="{400A7F18-673B-6977-27EA-398144CE076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197"/>
    </mc:Choice>
    <mc:Fallback>
      <p:transition spd="slow" advTm="401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1637731" y="143552"/>
            <a:ext cx="15012539" cy="2946051"/>
          </a:xfrm>
          <a:prstGeom prst="rect">
            <a:avLst/>
          </a:prstGeom>
        </p:spPr>
        <p:txBody>
          <a:bodyPr lIns="0" tIns="0" rIns="0" bIns="0" rtlCol="0" anchor="t">
            <a:spAutoFit/>
          </a:bodyPr>
          <a:lstStyle/>
          <a:p>
            <a:pPr algn="ctr">
              <a:lnSpc>
                <a:spcPts val="11857"/>
              </a:lnSpc>
            </a:pPr>
            <a:r>
              <a:rPr lang="en-US" sz="8469">
                <a:solidFill>
                  <a:srgbClr val="000000"/>
                </a:solidFill>
                <a:latin typeface="Alatsi"/>
                <a:ea typeface="Alatsi"/>
                <a:cs typeface="Alatsi"/>
                <a:sym typeface="Alatsi"/>
              </a:rPr>
              <a:t>LIST OF COUNTERFACTUAL TASKS</a:t>
            </a:r>
          </a:p>
          <a:p>
            <a:pPr algn="ctr">
              <a:lnSpc>
                <a:spcPts val="11857"/>
              </a:lnSpc>
            </a:pPr>
            <a:endParaRPr lang="en-US" sz="8469">
              <a:solidFill>
                <a:srgbClr val="000000"/>
              </a:solidFill>
              <a:latin typeface="Alatsi"/>
              <a:ea typeface="Alatsi"/>
              <a:cs typeface="Alatsi"/>
              <a:sym typeface="Alatsi"/>
            </a:endParaRPr>
          </a:p>
        </p:txBody>
      </p:sp>
      <p:grpSp>
        <p:nvGrpSpPr>
          <p:cNvPr id="6" name="Group 6"/>
          <p:cNvGrpSpPr/>
          <p:nvPr/>
        </p:nvGrpSpPr>
        <p:grpSpPr>
          <a:xfrm>
            <a:off x="16640461" y="-261015"/>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6</a:t>
              </a:r>
            </a:p>
          </p:txBody>
        </p:sp>
      </p:grpSp>
      <p:sp>
        <p:nvSpPr>
          <p:cNvPr id="11" name="TextBox 11"/>
          <p:cNvSpPr txBox="1"/>
          <p:nvPr/>
        </p:nvSpPr>
        <p:spPr>
          <a:xfrm>
            <a:off x="675301" y="1861460"/>
            <a:ext cx="16293372" cy="7396840"/>
          </a:xfrm>
          <a:prstGeom prst="rect">
            <a:avLst/>
          </a:prstGeom>
        </p:spPr>
        <p:txBody>
          <a:bodyPr lIns="0" tIns="0" rIns="0" bIns="0" rtlCol="0" anchor="t">
            <a:spAutoFit/>
          </a:bodyPr>
          <a:lstStyle/>
          <a:p>
            <a:pPr marL="665060" lvl="1" indent="-332530" algn="l">
              <a:lnSpc>
                <a:spcPts val="4928"/>
              </a:lnSpc>
              <a:buFont typeface="Arial"/>
              <a:buChar char="•"/>
            </a:pPr>
            <a:r>
              <a:rPr lang="en-US" sz="3080">
                <a:solidFill>
                  <a:srgbClr val="000000"/>
                </a:solidFill>
                <a:latin typeface="Alatsi"/>
                <a:ea typeface="Alatsi"/>
                <a:cs typeface="Alatsi"/>
                <a:sym typeface="Alatsi"/>
              </a:rPr>
              <a:t>Arithmetic - Changing the numerical base.</a:t>
            </a:r>
          </a:p>
          <a:p>
            <a:pPr marL="665060" lvl="1" indent="-332530" algn="l">
              <a:lnSpc>
                <a:spcPts val="4928"/>
              </a:lnSpc>
              <a:buFont typeface="Arial"/>
              <a:buChar char="•"/>
            </a:pPr>
            <a:r>
              <a:rPr lang="en-US" sz="3080">
                <a:solidFill>
                  <a:srgbClr val="000000"/>
                </a:solidFill>
                <a:latin typeface="Alatsi"/>
                <a:ea typeface="Alatsi"/>
                <a:cs typeface="Alatsi"/>
                <a:sym typeface="Alatsi"/>
              </a:rPr>
              <a:t>Programming - Using 1-based indexing instead of 0-based.</a:t>
            </a:r>
          </a:p>
          <a:p>
            <a:pPr marL="665060" lvl="1" indent="-332530" algn="l">
              <a:lnSpc>
                <a:spcPts val="4928"/>
              </a:lnSpc>
              <a:buFont typeface="Arial"/>
              <a:buChar char="•"/>
            </a:pPr>
            <a:r>
              <a:rPr lang="en-US" sz="3080">
                <a:solidFill>
                  <a:srgbClr val="000000"/>
                </a:solidFill>
                <a:latin typeface="Alatsi"/>
                <a:ea typeface="Alatsi"/>
                <a:cs typeface="Alatsi"/>
                <a:sym typeface="Alatsi"/>
              </a:rPr>
              <a:t>Basic Syntax - Changing word order in syntactic tasks.</a:t>
            </a:r>
          </a:p>
          <a:p>
            <a:pPr marL="665060" lvl="1" indent="-332530" algn="l">
              <a:lnSpc>
                <a:spcPts val="4928"/>
              </a:lnSpc>
              <a:buFont typeface="Arial"/>
              <a:buChar char="•"/>
            </a:pPr>
            <a:r>
              <a:rPr lang="en-US" sz="3080">
                <a:solidFill>
                  <a:srgbClr val="000000"/>
                </a:solidFill>
                <a:latin typeface="Alatsi"/>
                <a:ea typeface="Alatsi"/>
                <a:cs typeface="Alatsi"/>
                <a:sym typeface="Alatsi"/>
              </a:rPr>
              <a:t>Logical Reasoning - Testing reasoning under counterintuitive premises.</a:t>
            </a:r>
          </a:p>
          <a:p>
            <a:pPr marL="665060" lvl="1" indent="-332530" algn="l">
              <a:lnSpc>
                <a:spcPts val="4928"/>
              </a:lnSpc>
              <a:buFont typeface="Arial"/>
              <a:buChar char="•"/>
            </a:pPr>
            <a:r>
              <a:rPr lang="en-US" sz="3080">
                <a:solidFill>
                  <a:srgbClr val="000000"/>
                </a:solidFill>
                <a:latin typeface="Alatsi"/>
                <a:ea typeface="Alatsi"/>
                <a:cs typeface="Alatsi"/>
                <a:sym typeface="Alatsi"/>
              </a:rPr>
              <a:t>Spatial Reasoning - Changing coordinate system mappings.</a:t>
            </a:r>
          </a:p>
          <a:p>
            <a:pPr marL="665060" lvl="1" indent="-332530" algn="l">
              <a:lnSpc>
                <a:spcPts val="4928"/>
              </a:lnSpc>
              <a:buFont typeface="Arial"/>
              <a:buChar char="•"/>
            </a:pPr>
            <a:r>
              <a:rPr lang="en-US" sz="3080">
                <a:solidFill>
                  <a:srgbClr val="000000"/>
                </a:solidFill>
                <a:latin typeface="Alatsi"/>
                <a:ea typeface="Alatsi"/>
                <a:cs typeface="Alatsi"/>
                <a:sym typeface="Alatsi"/>
              </a:rPr>
              <a:t>Drawing - Rotating and flipping visual representations.</a:t>
            </a:r>
          </a:p>
          <a:p>
            <a:pPr marL="665060" lvl="1" indent="-332530" algn="l">
              <a:lnSpc>
                <a:spcPts val="4928"/>
              </a:lnSpc>
              <a:buFont typeface="Arial"/>
              <a:buChar char="•"/>
            </a:pPr>
            <a:r>
              <a:rPr lang="en-US" sz="3080">
                <a:solidFill>
                  <a:srgbClr val="000000"/>
                </a:solidFill>
                <a:latin typeface="Alatsi"/>
                <a:ea typeface="Alatsi"/>
                <a:cs typeface="Alatsi"/>
                <a:sym typeface="Alatsi"/>
              </a:rPr>
              <a:t>Music (Chords) - Changing guitar/ukulele tunings.</a:t>
            </a:r>
          </a:p>
          <a:p>
            <a:pPr marL="665060" lvl="1" indent="-332530" algn="l">
              <a:lnSpc>
                <a:spcPts val="4928"/>
              </a:lnSpc>
              <a:buFont typeface="Arial"/>
              <a:buChar char="•"/>
            </a:pPr>
            <a:r>
              <a:rPr lang="en-US" sz="3080">
                <a:solidFill>
                  <a:srgbClr val="000000"/>
                </a:solidFill>
                <a:latin typeface="Alatsi"/>
                <a:ea typeface="Alatsi"/>
                <a:cs typeface="Alatsi"/>
                <a:sym typeface="Alatsi"/>
              </a:rPr>
              <a:t>Music (Melody) - Transposing notes in a melody.</a:t>
            </a:r>
          </a:p>
          <a:p>
            <a:pPr marL="665060" lvl="1" indent="-332530" algn="l">
              <a:lnSpc>
                <a:spcPts val="4928"/>
              </a:lnSpc>
              <a:buFont typeface="Arial"/>
              <a:buChar char="•"/>
            </a:pPr>
            <a:r>
              <a:rPr lang="en-US" sz="3080">
                <a:solidFill>
                  <a:srgbClr val="000000"/>
                </a:solidFill>
                <a:latin typeface="Alatsi"/>
                <a:ea typeface="Alatsi"/>
                <a:cs typeface="Alatsi"/>
                <a:sym typeface="Alatsi"/>
              </a:rPr>
              <a:t>Chess - Modifying initial board setups.</a:t>
            </a:r>
          </a:p>
          <a:p>
            <a:pPr marL="665060" lvl="1" indent="-332530" algn="l">
              <a:lnSpc>
                <a:spcPts val="4928"/>
              </a:lnSpc>
              <a:buFont typeface="Arial"/>
              <a:buChar char="•"/>
            </a:pPr>
            <a:r>
              <a:rPr lang="en-US" sz="3080">
                <a:solidFill>
                  <a:srgbClr val="000000"/>
                </a:solidFill>
                <a:latin typeface="Alatsi"/>
                <a:ea typeface="Alatsi"/>
                <a:cs typeface="Alatsi"/>
                <a:sym typeface="Alatsi"/>
              </a:rPr>
              <a:t>SET Game - Changing rule interpretations.</a:t>
            </a:r>
          </a:p>
          <a:p>
            <a:pPr marL="665060" lvl="1" indent="-332530" algn="l">
              <a:lnSpc>
                <a:spcPts val="4928"/>
              </a:lnSpc>
              <a:buFont typeface="Arial"/>
              <a:buChar char="•"/>
            </a:pPr>
            <a:r>
              <a:rPr lang="en-US" sz="3080">
                <a:solidFill>
                  <a:srgbClr val="000000"/>
                </a:solidFill>
                <a:latin typeface="Alatsi"/>
                <a:ea typeface="Alatsi"/>
                <a:cs typeface="Alatsi"/>
                <a:sym typeface="Alatsi"/>
              </a:rPr>
              <a:t>Code Execution - Changing indexing and syntax rules.</a:t>
            </a:r>
          </a:p>
          <a:p>
            <a:pPr algn="l">
              <a:lnSpc>
                <a:spcPts val="4928"/>
              </a:lnSpc>
            </a:pPr>
            <a:endParaRPr lang="en-US" sz="3080">
              <a:solidFill>
                <a:srgbClr val="000000"/>
              </a:solidFill>
              <a:latin typeface="Alatsi"/>
              <a:ea typeface="Alatsi"/>
              <a:cs typeface="Alatsi"/>
              <a:sym typeface="Alatsi"/>
            </a:endParaRPr>
          </a:p>
        </p:txBody>
      </p:sp>
      <p:pic>
        <p:nvPicPr>
          <p:cNvPr id="13" name="Audio 12">
            <a:hlinkClick r:id="" action="ppaction://media"/>
            <a:extLst>
              <a:ext uri="{FF2B5EF4-FFF2-40B4-BE49-F238E27FC236}">
                <a16:creationId xmlns:a16="http://schemas.microsoft.com/office/drawing/2014/main" id="{0AA8B45A-1598-4991-BAFB-C2AF997A88F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740"/>
    </mc:Choice>
    <mc:Fallback>
      <p:transition spd="slow" advTm="157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2725699" y="234835"/>
            <a:ext cx="13133456" cy="2946051"/>
          </a:xfrm>
          <a:prstGeom prst="rect">
            <a:avLst/>
          </a:prstGeom>
        </p:spPr>
        <p:txBody>
          <a:bodyPr lIns="0" tIns="0" rIns="0" bIns="0" rtlCol="0" anchor="t">
            <a:spAutoFit/>
          </a:bodyPr>
          <a:lstStyle/>
          <a:p>
            <a:pPr algn="ctr">
              <a:lnSpc>
                <a:spcPts val="11857"/>
              </a:lnSpc>
            </a:pPr>
            <a:r>
              <a:rPr lang="en-US" sz="8469">
                <a:solidFill>
                  <a:srgbClr val="000000"/>
                </a:solidFill>
                <a:latin typeface="Alatsi"/>
                <a:ea typeface="Alatsi"/>
                <a:cs typeface="Alatsi"/>
                <a:sym typeface="Alatsi"/>
              </a:rPr>
              <a:t>MAIN FINDINGS</a:t>
            </a:r>
          </a:p>
          <a:p>
            <a:pPr algn="ctr">
              <a:lnSpc>
                <a:spcPts val="11857"/>
              </a:lnSpc>
            </a:pPr>
            <a:endParaRPr lang="en-US" sz="8469">
              <a:solidFill>
                <a:srgbClr val="000000"/>
              </a:solidFill>
              <a:latin typeface="Alatsi"/>
              <a:ea typeface="Alatsi"/>
              <a:cs typeface="Alatsi"/>
              <a:sym typeface="Alatsi"/>
            </a:endParaRPr>
          </a:p>
        </p:txBody>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7</a:t>
              </a:r>
            </a:p>
          </p:txBody>
        </p:sp>
      </p:grpSp>
      <p:sp>
        <p:nvSpPr>
          <p:cNvPr id="11" name="Freeform 11"/>
          <p:cNvSpPr/>
          <p:nvPr/>
        </p:nvSpPr>
        <p:spPr>
          <a:xfrm>
            <a:off x="-3482681"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TextBox 12"/>
          <p:cNvSpPr txBox="1"/>
          <p:nvPr/>
        </p:nvSpPr>
        <p:spPr>
          <a:xfrm>
            <a:off x="1431877" y="2615293"/>
            <a:ext cx="14942769" cy="5294356"/>
          </a:xfrm>
          <a:prstGeom prst="rect">
            <a:avLst/>
          </a:prstGeom>
        </p:spPr>
        <p:txBody>
          <a:bodyPr lIns="0" tIns="0" rIns="0" bIns="0" rtlCol="0" anchor="t">
            <a:spAutoFit/>
          </a:bodyPr>
          <a:lstStyle/>
          <a:p>
            <a:pPr marL="816186" lvl="1" indent="-408093" algn="l">
              <a:lnSpc>
                <a:spcPts val="6048"/>
              </a:lnSpc>
              <a:buFont typeface="Arial"/>
              <a:buChar char="•"/>
            </a:pPr>
            <a:r>
              <a:rPr lang="en-US" sz="3780">
                <a:solidFill>
                  <a:srgbClr val="000000"/>
                </a:solidFill>
                <a:latin typeface="Alatsi"/>
                <a:ea typeface="Alatsi"/>
                <a:cs typeface="Alatsi"/>
                <a:sym typeface="Alatsi"/>
              </a:rPr>
              <a:t>LMs perform significantly worse on counterfactual tasks.</a:t>
            </a:r>
          </a:p>
          <a:p>
            <a:pPr marL="816186" lvl="1" indent="-408093" algn="l">
              <a:lnSpc>
                <a:spcPts val="6048"/>
              </a:lnSpc>
              <a:buFont typeface="Arial"/>
              <a:buChar char="•"/>
            </a:pPr>
            <a:r>
              <a:rPr lang="en-US" sz="3780">
                <a:solidFill>
                  <a:srgbClr val="000000"/>
                </a:solidFill>
                <a:latin typeface="Alatsi"/>
                <a:ea typeface="Alatsi"/>
                <a:cs typeface="Alatsi"/>
                <a:sym typeface="Alatsi"/>
              </a:rPr>
              <a:t>Performance degradation is consistent across tasks.</a:t>
            </a:r>
          </a:p>
          <a:p>
            <a:pPr marL="816186" lvl="1" indent="-408093" algn="l">
              <a:lnSpc>
                <a:spcPts val="6048"/>
              </a:lnSpc>
              <a:buFont typeface="Arial"/>
              <a:buChar char="•"/>
            </a:pPr>
            <a:r>
              <a:rPr lang="en-US" sz="3780">
                <a:solidFill>
                  <a:srgbClr val="000000"/>
                </a:solidFill>
                <a:latin typeface="Alatsi"/>
                <a:ea typeface="Alatsi"/>
                <a:cs typeface="Alatsi"/>
                <a:sym typeface="Alatsi"/>
              </a:rPr>
              <a:t>Some counterfactuals are easier if they are more common (e.g., base-8, base-16 arithmetic).</a:t>
            </a:r>
          </a:p>
          <a:p>
            <a:pPr marL="816186" lvl="1" indent="-408093" algn="l">
              <a:lnSpc>
                <a:spcPts val="6048"/>
              </a:lnSpc>
              <a:buFont typeface="Arial"/>
              <a:buChar char="•"/>
            </a:pPr>
            <a:r>
              <a:rPr lang="en-US" sz="3780">
                <a:solidFill>
                  <a:srgbClr val="000000"/>
                </a:solidFill>
                <a:latin typeface="Alatsi"/>
                <a:ea typeface="Alatsi"/>
                <a:cs typeface="Alatsi"/>
                <a:sym typeface="Alatsi"/>
              </a:rPr>
              <a:t>Zero-shot chain-of-thought (CoT) prompting helps but does not eliminate performance gaps.</a:t>
            </a:r>
          </a:p>
          <a:p>
            <a:pPr algn="l">
              <a:lnSpc>
                <a:spcPts val="6048"/>
              </a:lnSpc>
            </a:pPr>
            <a:endParaRPr lang="en-US" sz="3780">
              <a:solidFill>
                <a:srgbClr val="000000"/>
              </a:solidFill>
              <a:latin typeface="Alatsi"/>
              <a:ea typeface="Alatsi"/>
              <a:cs typeface="Alatsi"/>
              <a:sym typeface="Alatsi"/>
            </a:endParaRPr>
          </a:p>
        </p:txBody>
      </p:sp>
      <p:pic>
        <p:nvPicPr>
          <p:cNvPr id="16" name="Audio 15">
            <a:hlinkClick r:id="" action="ppaction://media"/>
            <a:extLst>
              <a:ext uri="{FF2B5EF4-FFF2-40B4-BE49-F238E27FC236}">
                <a16:creationId xmlns:a16="http://schemas.microsoft.com/office/drawing/2014/main" id="{56B4CC64-E15E-2455-A187-E52C4EAC1F8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104"/>
    </mc:Choice>
    <mc:Fallback>
      <p:transition spd="slow" advTm="30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11690768" cy="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2725699" y="234835"/>
            <a:ext cx="13133456" cy="2946051"/>
          </a:xfrm>
          <a:prstGeom prst="rect">
            <a:avLst/>
          </a:prstGeom>
        </p:spPr>
        <p:txBody>
          <a:bodyPr lIns="0" tIns="0" rIns="0" bIns="0" rtlCol="0" anchor="t">
            <a:spAutoFit/>
          </a:bodyPr>
          <a:lstStyle/>
          <a:p>
            <a:pPr algn="ctr">
              <a:lnSpc>
                <a:spcPts val="11857"/>
              </a:lnSpc>
            </a:pPr>
            <a:r>
              <a:rPr lang="en-US" sz="8469">
                <a:solidFill>
                  <a:srgbClr val="000000"/>
                </a:solidFill>
                <a:latin typeface="Alatsi"/>
                <a:ea typeface="Alatsi"/>
                <a:cs typeface="Alatsi"/>
                <a:sym typeface="Alatsi"/>
              </a:rPr>
              <a:t>ANALYSIS</a:t>
            </a:r>
          </a:p>
          <a:p>
            <a:pPr algn="ctr">
              <a:lnSpc>
                <a:spcPts val="11857"/>
              </a:lnSpc>
            </a:pPr>
            <a:endParaRPr lang="en-US" sz="8469">
              <a:solidFill>
                <a:srgbClr val="000000"/>
              </a:solidFill>
              <a:latin typeface="Alatsi"/>
              <a:ea typeface="Alatsi"/>
              <a:cs typeface="Alatsi"/>
              <a:sym typeface="Alatsi"/>
            </a:endParaRPr>
          </a:p>
        </p:txBody>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b="1">
                  <a:solidFill>
                    <a:srgbClr val="000000"/>
                  </a:solidFill>
                  <a:latin typeface="Open Sans Bold"/>
                  <a:ea typeface="Open Sans Bold"/>
                  <a:cs typeface="Open Sans Bold"/>
                  <a:sym typeface="Open Sans Bold"/>
                </a:rPr>
                <a:t>8</a:t>
              </a:r>
            </a:p>
          </p:txBody>
        </p:sp>
      </p:grpSp>
      <p:sp>
        <p:nvSpPr>
          <p:cNvPr id="11" name="Freeform 11"/>
          <p:cNvSpPr/>
          <p:nvPr/>
        </p:nvSpPr>
        <p:spPr>
          <a:xfrm>
            <a:off x="-3482681"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TextBox 12"/>
          <p:cNvSpPr txBox="1"/>
          <p:nvPr/>
        </p:nvSpPr>
        <p:spPr>
          <a:xfrm>
            <a:off x="1431877" y="2278471"/>
            <a:ext cx="14942769" cy="6801846"/>
          </a:xfrm>
          <a:prstGeom prst="rect">
            <a:avLst/>
          </a:prstGeom>
        </p:spPr>
        <p:txBody>
          <a:bodyPr lIns="0" tIns="0" rIns="0" bIns="0" rtlCol="0" anchor="t">
            <a:spAutoFit/>
          </a:bodyPr>
          <a:lstStyle/>
          <a:p>
            <a:pPr marL="816186" lvl="1" indent="-408093" algn="l">
              <a:lnSpc>
                <a:spcPts val="6048"/>
              </a:lnSpc>
              <a:buFont typeface="Arial"/>
              <a:buChar char="•"/>
            </a:pPr>
            <a:r>
              <a:rPr lang="en-US" sz="3780">
                <a:solidFill>
                  <a:srgbClr val="000000"/>
                </a:solidFill>
                <a:latin typeface="Alatsi"/>
                <a:ea typeface="Alatsi"/>
                <a:cs typeface="Alatsi"/>
                <a:sym typeface="Alatsi"/>
              </a:rPr>
              <a:t>Effect of Counterfactual Familiarity: More common counterfactuals yield better performance.</a:t>
            </a:r>
          </a:p>
          <a:p>
            <a:pPr marL="816186" lvl="1" indent="-408093" algn="l">
              <a:lnSpc>
                <a:spcPts val="6048"/>
              </a:lnSpc>
              <a:buFont typeface="Arial"/>
              <a:buChar char="•"/>
            </a:pPr>
            <a:r>
              <a:rPr lang="en-US" sz="3780">
                <a:solidFill>
                  <a:srgbClr val="000000"/>
                </a:solidFill>
                <a:latin typeface="Alatsi"/>
                <a:ea typeface="Alatsi"/>
                <a:cs typeface="Alatsi"/>
                <a:sym typeface="Alatsi"/>
              </a:rPr>
              <a:t>Task Proximity: Tasks closer to default conditions show smaller performance drops.</a:t>
            </a:r>
          </a:p>
          <a:p>
            <a:pPr marL="816186" lvl="1" indent="-408093" algn="l">
              <a:lnSpc>
                <a:spcPts val="6048"/>
              </a:lnSpc>
              <a:buFont typeface="Arial"/>
              <a:buChar char="•"/>
            </a:pPr>
            <a:r>
              <a:rPr lang="en-US" sz="3780">
                <a:solidFill>
                  <a:srgbClr val="000000"/>
                </a:solidFill>
                <a:latin typeface="Alatsi"/>
                <a:ea typeface="Alatsi"/>
                <a:cs typeface="Alatsi"/>
                <a:sym typeface="Alatsi"/>
              </a:rPr>
              <a:t>Default vs. Counterfactual Performance: Stronger default performance correlates with better counterfactual performance.</a:t>
            </a:r>
          </a:p>
          <a:p>
            <a:pPr marL="816186" lvl="1" indent="-408093" algn="l">
              <a:lnSpc>
                <a:spcPts val="6048"/>
              </a:lnSpc>
              <a:buFont typeface="Arial"/>
              <a:buChar char="•"/>
            </a:pPr>
            <a:r>
              <a:rPr lang="en-US" sz="3780">
                <a:solidFill>
                  <a:srgbClr val="000000"/>
                </a:solidFill>
                <a:latin typeface="Alatsi"/>
                <a:ea typeface="Alatsi"/>
                <a:cs typeface="Alatsi"/>
                <a:sym typeface="Alatsi"/>
              </a:rPr>
              <a:t>Prompting Strategies: 0-shot CoT and few-shot learning help but do not fully close the gap.</a:t>
            </a:r>
          </a:p>
          <a:p>
            <a:pPr algn="l">
              <a:lnSpc>
                <a:spcPts val="5888"/>
              </a:lnSpc>
            </a:pPr>
            <a:endParaRPr lang="en-US" sz="3780">
              <a:solidFill>
                <a:srgbClr val="000000"/>
              </a:solidFill>
              <a:latin typeface="Alatsi"/>
              <a:ea typeface="Alatsi"/>
              <a:cs typeface="Alatsi"/>
              <a:sym typeface="Alatsi"/>
            </a:endParaRPr>
          </a:p>
        </p:txBody>
      </p:sp>
      <p:pic>
        <p:nvPicPr>
          <p:cNvPr id="16" name="Audio 15">
            <a:hlinkClick r:id="" action="ppaction://media"/>
            <a:extLst>
              <a:ext uri="{FF2B5EF4-FFF2-40B4-BE49-F238E27FC236}">
                <a16:creationId xmlns:a16="http://schemas.microsoft.com/office/drawing/2014/main" id="{132F3F02-82BF-D660-747B-F2D92777BDBD}"/>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325245" t="-161075" r="-325245" b="-161075"/>
          <a:stretch>
            <a:fillRect/>
          </a:stretch>
        </p:blipFill>
        <p:spPr>
          <a:xfrm>
            <a:off x="14173200" y="7972425"/>
            <a:ext cx="3657600" cy="2057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723"/>
    </mc:Choice>
    <mc:Fallback>
      <p:transition spd="slow" advTm="177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383</TotalTime>
  <Words>2051</Words>
  <Application>Microsoft Office PowerPoint</Application>
  <PresentationFormat>Custom</PresentationFormat>
  <Paragraphs>173</Paragraphs>
  <Slides>16</Slides>
  <Notes>14</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Calibri</vt:lpstr>
      <vt:lpstr>Open Sans Bold</vt:lpstr>
      <vt:lpstr>Symbol</vt:lpstr>
      <vt:lpstr>Alatsi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c:title>
  <dc:creator>Dell</dc:creator>
  <cp:lastModifiedBy>nipungupta2602@gmail.com</cp:lastModifiedBy>
  <cp:revision>2</cp:revision>
  <dcterms:created xsi:type="dcterms:W3CDTF">2006-08-16T00:00:00Z</dcterms:created>
  <dcterms:modified xsi:type="dcterms:W3CDTF">2025-03-07T13:25:15Z</dcterms:modified>
  <dc:identifier>DAGg-X-Ok2c</dc:identifier>
</cp:coreProperties>
</file>

<file path=docProps/thumbnail.jpeg>
</file>